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 id="2147483775" r:id="rId2"/>
    <p:sldMasterId id="2147483824" r:id="rId3"/>
    <p:sldMasterId id="2147483837" r:id="rId4"/>
  </p:sldMasterIdLst>
  <p:notesMasterIdLst>
    <p:notesMasterId r:id="rId27"/>
  </p:notesMasterIdLst>
  <p:handoutMasterIdLst>
    <p:handoutMasterId r:id="rId28"/>
  </p:handoutMasterIdLst>
  <p:sldIdLst>
    <p:sldId id="636" r:id="rId5"/>
    <p:sldId id="658" r:id="rId6"/>
    <p:sldId id="572" r:id="rId7"/>
    <p:sldId id="631" r:id="rId8"/>
    <p:sldId id="630" r:id="rId9"/>
    <p:sldId id="645" r:id="rId10"/>
    <p:sldId id="618" r:id="rId11"/>
    <p:sldId id="642" r:id="rId12"/>
    <p:sldId id="647" r:id="rId13"/>
    <p:sldId id="664" r:id="rId14"/>
    <p:sldId id="661" r:id="rId15"/>
    <p:sldId id="662" r:id="rId16"/>
    <p:sldId id="663" r:id="rId17"/>
    <p:sldId id="648" r:id="rId18"/>
    <p:sldId id="632" r:id="rId19"/>
    <p:sldId id="665" r:id="rId20"/>
    <p:sldId id="643" r:id="rId21"/>
    <p:sldId id="626" r:id="rId22"/>
    <p:sldId id="649" r:id="rId23"/>
    <p:sldId id="667" r:id="rId24"/>
    <p:sldId id="669" r:id="rId25"/>
    <p:sldId id="616" r:id="rId26"/>
  </p:sldIdLst>
  <p:sldSz cx="10691813" cy="7559675"/>
  <p:notesSz cx="6797675" cy="9926638"/>
  <p:defaultTextStyle>
    <a:defPPr>
      <a:defRPr lang="ja-JP"/>
    </a:defPPr>
    <a:lvl1pPr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1pPr>
    <a:lvl2pPr marL="496888" indent="-39688"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2pPr>
    <a:lvl3pPr marL="995363" indent="-80963"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3pPr>
    <a:lvl4pPr marL="1492250" indent="-120650"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4pPr>
    <a:lvl5pPr marL="1990725" indent="-161925"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5pPr>
    <a:lvl6pPr marL="22860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6pPr>
    <a:lvl7pPr marL="27432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7pPr>
    <a:lvl8pPr marL="32004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8pPr>
    <a:lvl9pPr marL="36576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9pPr>
  </p:defaultTextStyle>
  <p:extLst>
    <p:ext uri="{EFAFB233-063F-42B5-8137-9DF3F51BA10A}">
      <p15:sldGuideLst xmlns:p15="http://schemas.microsoft.com/office/powerpoint/2012/main">
        <p15:guide id="2" pos="3368" userDrawn="1">
          <p15:clr>
            <a:srgbClr val="A4A3A4"/>
          </p15:clr>
        </p15:guide>
        <p15:guide id="3" orient="horz" pos="1701" userDrawn="1">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長山 勝彦" initials="長山" lastIdx="1" clrIdx="0">
    <p:extLst>
      <p:ext uri="{19B8F6BF-5375-455C-9EA6-DF929625EA0E}">
        <p15:presenceInfo xmlns:p15="http://schemas.microsoft.com/office/powerpoint/2012/main" userId="S::katsuhiko.nagayama@capcloud.co.jp::fb7e8047-ba83-485b-a671-9fe42f47df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68426"/>
    <a:srgbClr val="006834"/>
    <a:srgbClr val="009249"/>
    <a:srgbClr val="C0504D"/>
    <a:srgbClr val="F5F5F5"/>
    <a:srgbClr val="FF9933"/>
    <a:srgbClr val="CCD8E4"/>
    <a:srgbClr val="EFEFEF"/>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6353" autoAdjust="0"/>
  </p:normalViewPr>
  <p:slideViewPr>
    <p:cSldViewPr snapToGrid="0">
      <p:cViewPr varScale="1">
        <p:scale>
          <a:sx n="100" d="100"/>
          <a:sy n="100" d="100"/>
        </p:scale>
        <p:origin x="1494" y="96"/>
      </p:cViewPr>
      <p:guideLst>
        <p:guide pos="3368"/>
        <p:guide orient="horz" pos="170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8" d="100"/>
          <a:sy n="48" d="100"/>
        </p:scale>
        <p:origin x="-3000" y="-108"/>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彦田勝弘" userId="6af032d8-2392-467f-9157-ef7014fcd2af" providerId="ADAL" clId="{BAE7C62E-5B2A-4DE6-ADB0-E81C0B6E1DF6}"/>
    <pc:docChg chg="modSld">
      <pc:chgData name="彦田勝弘" userId="6af032d8-2392-467f-9157-ef7014fcd2af" providerId="ADAL" clId="{BAE7C62E-5B2A-4DE6-ADB0-E81C0B6E1DF6}" dt="2026-04-07T08:19:01.469" v="22" actId="20577"/>
      <pc:docMkLst>
        <pc:docMk/>
      </pc:docMkLst>
      <pc:sldChg chg="modSp mod">
        <pc:chgData name="彦田勝弘" userId="6af032d8-2392-467f-9157-ef7014fcd2af" providerId="ADAL" clId="{BAE7C62E-5B2A-4DE6-ADB0-E81C0B6E1DF6}" dt="2026-04-07T08:19:01.469" v="22" actId="20577"/>
        <pc:sldMkLst>
          <pc:docMk/>
          <pc:sldMk cId="1022242539" sldId="626"/>
        </pc:sldMkLst>
        <pc:graphicFrameChg chg="mod modGraphic">
          <ac:chgData name="彦田勝弘" userId="6af032d8-2392-467f-9157-ef7014fcd2af" providerId="ADAL" clId="{BAE7C62E-5B2A-4DE6-ADB0-E81C0B6E1DF6}" dt="2026-04-07T08:19:01.469" v="22" actId="20577"/>
          <ac:graphicFrameMkLst>
            <pc:docMk/>
            <pc:sldMk cId="1022242539" sldId="626"/>
            <ac:graphicFrameMk id="3" creationId="{D819C8BA-4697-E9AC-528A-D393C7A87AC4}"/>
          </ac:graphicFrameMkLst>
        </pc:graphicFrameChg>
      </pc:sldChg>
      <pc:sldChg chg="modSp mod">
        <pc:chgData name="彦田勝弘" userId="6af032d8-2392-467f-9157-ef7014fcd2af" providerId="ADAL" clId="{BAE7C62E-5B2A-4DE6-ADB0-E81C0B6E1DF6}" dt="2026-04-07T08:16:29.423" v="1" actId="20577"/>
        <pc:sldMkLst>
          <pc:docMk/>
          <pc:sldMk cId="0" sldId="636"/>
        </pc:sldMkLst>
        <pc:spChg chg="mod">
          <ac:chgData name="彦田勝弘" userId="6af032d8-2392-467f-9157-ef7014fcd2af" providerId="ADAL" clId="{BAE7C62E-5B2A-4DE6-ADB0-E81C0B6E1DF6}" dt="2026-04-07T08:16:29.423" v="1" actId="20577"/>
          <ac:spMkLst>
            <pc:docMk/>
            <pc:sldMk cId="0" sldId="636"/>
            <ac:spMk id="6" creationId="{3179AF00-5301-4E11-ABE5-02E36D815296}"/>
          </ac:spMkLst>
        </pc:spChg>
      </pc:sldChg>
      <pc:sldChg chg="modSp mod">
        <pc:chgData name="彦田勝弘" userId="6af032d8-2392-467f-9157-ef7014fcd2af" providerId="ADAL" clId="{BAE7C62E-5B2A-4DE6-ADB0-E81C0B6E1DF6}" dt="2026-04-07T08:17:11.338" v="14" actId="20577"/>
        <pc:sldMkLst>
          <pc:docMk/>
          <pc:sldMk cId="709770654" sldId="658"/>
        </pc:sldMkLst>
        <pc:graphicFrameChg chg="mod modGraphic">
          <ac:chgData name="彦田勝弘" userId="6af032d8-2392-467f-9157-ef7014fcd2af" providerId="ADAL" clId="{BAE7C62E-5B2A-4DE6-ADB0-E81C0B6E1DF6}" dt="2026-04-07T08:17:11.338" v="14" actId="20577"/>
          <ac:graphicFrameMkLst>
            <pc:docMk/>
            <pc:sldMk cId="709770654" sldId="658"/>
            <ac:graphicFrameMk id="3" creationId="{A52B7DA6-B98C-0340-C04C-A3A50BD54EE2}"/>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3825" cy="4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695" tIns="44351" rIns="88695" bIns="44351" numCol="1" anchor="t" anchorCtr="0" compatLnSpc="1">
            <a:prstTxWarp prst="textNoShape">
              <a:avLst/>
            </a:prstTxWarp>
          </a:bodyPr>
          <a:lstStyle>
            <a:lvl1pPr defTabSz="886646" eaLnBrk="0" hangingPunct="0">
              <a:defRPr sz="1200">
                <a:latin typeface="Verdana" panose="020B0604030504040204" pitchFamily="34" charset="0"/>
              </a:defRPr>
            </a:lvl1pPr>
          </a:lstStyle>
          <a:p>
            <a:pPr>
              <a:defRPr/>
            </a:pPr>
            <a:endParaRPr lang="en-US" altLang="ja-JP"/>
          </a:p>
        </p:txBody>
      </p:sp>
      <p:sp>
        <p:nvSpPr>
          <p:cNvPr id="47107" name="Rectangle 3"/>
          <p:cNvSpPr>
            <a:spLocks noGrp="1" noChangeArrowheads="1"/>
          </p:cNvSpPr>
          <p:nvPr>
            <p:ph type="dt" sz="quarter" idx="1"/>
          </p:nvPr>
        </p:nvSpPr>
        <p:spPr bwMode="auto">
          <a:xfrm>
            <a:off x="3852280" y="0"/>
            <a:ext cx="2943824" cy="4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695" tIns="44351" rIns="88695" bIns="44351" numCol="1" anchor="t" anchorCtr="0" compatLnSpc="1">
            <a:prstTxWarp prst="textNoShape">
              <a:avLst/>
            </a:prstTxWarp>
          </a:bodyPr>
          <a:lstStyle>
            <a:lvl1pPr algn="r" defTabSz="886646" eaLnBrk="0" hangingPunct="0">
              <a:defRPr sz="1200">
                <a:latin typeface="Verdana" panose="020B0604030504040204" pitchFamily="34" charset="0"/>
              </a:defRPr>
            </a:lvl1pPr>
          </a:lstStyle>
          <a:p>
            <a:pPr>
              <a:defRPr/>
            </a:pPr>
            <a:fld id="{892B4FE7-2BB5-405D-A85D-1A3A883D30E5}" type="datetimeFigureOut">
              <a:rPr lang="ja-JP" altLang="en-US"/>
              <a:pPr>
                <a:defRPr/>
              </a:pPr>
              <a:t>2026/4/7</a:t>
            </a:fld>
            <a:endParaRPr lang="en-US" altLang="ja-JP"/>
          </a:p>
        </p:txBody>
      </p:sp>
      <p:sp>
        <p:nvSpPr>
          <p:cNvPr id="47108" name="Rectangle 4"/>
          <p:cNvSpPr>
            <a:spLocks noGrp="1" noChangeArrowheads="1"/>
          </p:cNvSpPr>
          <p:nvPr>
            <p:ph type="ftr" sz="quarter" idx="2"/>
          </p:nvPr>
        </p:nvSpPr>
        <p:spPr bwMode="auto">
          <a:xfrm>
            <a:off x="0" y="9426997"/>
            <a:ext cx="2943825" cy="4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695" tIns="44351" rIns="88695" bIns="44351" numCol="1" anchor="b" anchorCtr="0" compatLnSpc="1">
            <a:prstTxWarp prst="textNoShape">
              <a:avLst/>
            </a:prstTxWarp>
          </a:bodyPr>
          <a:lstStyle>
            <a:lvl1pPr defTabSz="886646" eaLnBrk="0" hangingPunct="0">
              <a:defRPr sz="1200">
                <a:latin typeface="Verdana" panose="020B0604030504040204" pitchFamily="34" charset="0"/>
              </a:defRPr>
            </a:lvl1pPr>
          </a:lstStyle>
          <a:p>
            <a:pPr>
              <a:defRPr/>
            </a:pPr>
            <a:endParaRPr lang="en-US" altLang="ja-JP"/>
          </a:p>
        </p:txBody>
      </p:sp>
      <p:sp>
        <p:nvSpPr>
          <p:cNvPr id="47109" name="Rectangle 5"/>
          <p:cNvSpPr>
            <a:spLocks noGrp="1" noChangeArrowheads="1"/>
          </p:cNvSpPr>
          <p:nvPr>
            <p:ph type="sldNum" sz="quarter" idx="3"/>
          </p:nvPr>
        </p:nvSpPr>
        <p:spPr bwMode="auto">
          <a:xfrm>
            <a:off x="3852280" y="9426997"/>
            <a:ext cx="2943824" cy="49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695" tIns="44351" rIns="88695" bIns="44351" numCol="1" anchor="b" anchorCtr="0" compatLnSpc="1">
            <a:prstTxWarp prst="textNoShape">
              <a:avLst/>
            </a:prstTxWarp>
          </a:bodyPr>
          <a:lstStyle>
            <a:lvl1pPr algn="r" defTabSz="874825" eaLnBrk="0" hangingPunct="0">
              <a:defRPr sz="1200">
                <a:latin typeface="Verdana" panose="020B0604030504040204" pitchFamily="34" charset="0"/>
              </a:defRPr>
            </a:lvl1pPr>
          </a:lstStyle>
          <a:p>
            <a:pPr>
              <a:defRPr/>
            </a:pPr>
            <a:fld id="{A67BB726-7DCF-46CC-8A6C-115621D76C19}" type="slidenum">
              <a:rPr lang="ja-JP" altLang="en-US"/>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43825" cy="49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9" tIns="44367" rIns="88729" bIns="44367" numCol="1" anchor="t" anchorCtr="0" compatLnSpc="1">
            <a:prstTxWarp prst="textNoShape">
              <a:avLst/>
            </a:prstTxWarp>
          </a:bodyPr>
          <a:lstStyle>
            <a:lvl1pPr defTabSz="886646" eaLnBrk="1" hangingPunct="1">
              <a:defRPr sz="1200">
                <a:latin typeface="Verdana" panose="020B0604030504040204" pitchFamily="34" charset="0"/>
              </a:defRPr>
            </a:lvl1pPr>
          </a:lstStyle>
          <a:p>
            <a:pPr>
              <a:defRPr/>
            </a:pPr>
            <a:endParaRPr lang="ja-JP" altLang="en-US"/>
          </a:p>
        </p:txBody>
      </p:sp>
      <p:sp>
        <p:nvSpPr>
          <p:cNvPr id="3" name="日付プレースホルダ 2"/>
          <p:cNvSpPr>
            <a:spLocks noGrp="1"/>
          </p:cNvSpPr>
          <p:nvPr>
            <p:ph type="dt" idx="1"/>
          </p:nvPr>
        </p:nvSpPr>
        <p:spPr bwMode="auto">
          <a:xfrm>
            <a:off x="3852280" y="0"/>
            <a:ext cx="2943824" cy="49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9" tIns="44367" rIns="88729" bIns="44367" numCol="1" anchor="t" anchorCtr="0" compatLnSpc="1">
            <a:prstTxWarp prst="textNoShape">
              <a:avLst/>
            </a:prstTxWarp>
          </a:bodyPr>
          <a:lstStyle>
            <a:lvl1pPr algn="r" defTabSz="886646" eaLnBrk="1" hangingPunct="1">
              <a:defRPr sz="1200">
                <a:latin typeface="Verdana" panose="020B0604030504040204" pitchFamily="34" charset="0"/>
              </a:defRPr>
            </a:lvl1pPr>
          </a:lstStyle>
          <a:p>
            <a:pPr>
              <a:defRPr/>
            </a:pPr>
            <a:fld id="{9D9C574E-B065-4512-8C53-DAA8D3722373}" type="datetimeFigureOut">
              <a:rPr lang="ja-JP" altLang="en-US"/>
              <a:pPr>
                <a:defRPr/>
              </a:pPr>
              <a:t>2026/4/7</a:t>
            </a:fld>
            <a:endParaRPr lang="en-US" altLang="ja-JP"/>
          </a:p>
        </p:txBody>
      </p:sp>
      <p:sp>
        <p:nvSpPr>
          <p:cNvPr id="4" name="スライド イメージ プレースホルダ 3"/>
          <p:cNvSpPr>
            <a:spLocks noGrp="1" noRot="1" noChangeAspect="1"/>
          </p:cNvSpPr>
          <p:nvPr>
            <p:ph type="sldImg" idx="2"/>
          </p:nvPr>
        </p:nvSpPr>
        <p:spPr>
          <a:xfrm>
            <a:off x="769938" y="746125"/>
            <a:ext cx="5257800" cy="3719513"/>
          </a:xfrm>
          <a:prstGeom prst="rect">
            <a:avLst/>
          </a:prstGeom>
          <a:noFill/>
          <a:ln w="12700">
            <a:solidFill>
              <a:prstClr val="black"/>
            </a:solidFill>
          </a:ln>
        </p:spPr>
        <p:txBody>
          <a:bodyPr vert="horz" lIns="79336" tIns="39670" rIns="79336" bIns="39670" rtlCol="0" anchor="ctr"/>
          <a:lstStyle/>
          <a:p>
            <a:pPr lvl="0"/>
            <a:endParaRPr lang="ja-JP" altLang="en-US" noProof="0" dirty="0"/>
          </a:p>
        </p:txBody>
      </p:sp>
      <p:sp>
        <p:nvSpPr>
          <p:cNvPr id="5" name="ノート プレースホルダ 4"/>
          <p:cNvSpPr>
            <a:spLocks noGrp="1"/>
          </p:cNvSpPr>
          <p:nvPr>
            <p:ph type="body" sz="quarter" idx="3"/>
          </p:nvPr>
        </p:nvSpPr>
        <p:spPr bwMode="auto">
          <a:xfrm>
            <a:off x="680554" y="4714288"/>
            <a:ext cx="5436567" cy="44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9" tIns="44367" rIns="88729" bIns="4436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0" y="9425420"/>
            <a:ext cx="2943825" cy="49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9" tIns="44367" rIns="88729" bIns="44367" numCol="1" anchor="b" anchorCtr="0" compatLnSpc="1">
            <a:prstTxWarp prst="textNoShape">
              <a:avLst/>
            </a:prstTxWarp>
          </a:bodyPr>
          <a:lstStyle>
            <a:lvl1pPr defTabSz="886646" eaLnBrk="1" hangingPunct="1">
              <a:defRPr sz="1200">
                <a:latin typeface="Verdana" panose="020B0604030504040204" pitchFamily="34" charset="0"/>
              </a:defRPr>
            </a:lvl1pPr>
          </a:lstStyle>
          <a:p>
            <a:pPr>
              <a:defRPr/>
            </a:pPr>
            <a:endParaRPr lang="ja-JP" altLang="en-US"/>
          </a:p>
        </p:txBody>
      </p:sp>
      <p:sp>
        <p:nvSpPr>
          <p:cNvPr id="7" name="スライド番号プレースホルダ 6"/>
          <p:cNvSpPr>
            <a:spLocks noGrp="1"/>
          </p:cNvSpPr>
          <p:nvPr>
            <p:ph type="sldNum" sz="quarter" idx="5"/>
          </p:nvPr>
        </p:nvSpPr>
        <p:spPr bwMode="auto">
          <a:xfrm>
            <a:off x="3852280" y="9425420"/>
            <a:ext cx="2943824" cy="49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29" tIns="44367" rIns="88729" bIns="44367" numCol="1" anchor="b" anchorCtr="0" compatLnSpc="1">
            <a:prstTxWarp prst="textNoShape">
              <a:avLst/>
            </a:prstTxWarp>
          </a:bodyPr>
          <a:lstStyle>
            <a:lvl1pPr algn="r" defTabSz="874825" eaLnBrk="1" hangingPunct="1">
              <a:defRPr sz="1200">
                <a:latin typeface="Verdana" panose="020B0604030504040204" pitchFamily="34" charset="0"/>
              </a:defRPr>
            </a:lvl1pPr>
          </a:lstStyle>
          <a:p>
            <a:pPr>
              <a:defRPr/>
            </a:pPr>
            <a:fld id="{F0F7B09D-AB99-46D2-9F41-74779C06219D}"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mn-lt"/>
        <a:ea typeface="+mn-ea"/>
        <a:cs typeface="+mn-cs"/>
      </a:defRPr>
    </a:lvl1pPr>
    <a:lvl2pPr marL="496888" algn="l" rtl="0" eaLnBrk="0" fontAlgn="base" hangingPunct="0">
      <a:spcBef>
        <a:spcPct val="30000"/>
      </a:spcBef>
      <a:spcAft>
        <a:spcPct val="0"/>
      </a:spcAft>
      <a:defRPr kumimoji="1" sz="1300" kern="1200">
        <a:solidFill>
          <a:schemeClr val="tx1"/>
        </a:solidFill>
        <a:latin typeface="+mn-lt"/>
        <a:ea typeface="+mn-ea"/>
        <a:cs typeface="+mn-cs"/>
      </a:defRPr>
    </a:lvl2pPr>
    <a:lvl3pPr marL="995363" algn="l" rtl="0" eaLnBrk="0" fontAlgn="base" hangingPunct="0">
      <a:spcBef>
        <a:spcPct val="30000"/>
      </a:spcBef>
      <a:spcAft>
        <a:spcPct val="0"/>
      </a:spcAft>
      <a:defRPr kumimoji="1" sz="1300" kern="1200">
        <a:solidFill>
          <a:schemeClr val="tx1"/>
        </a:solidFill>
        <a:latin typeface="+mn-lt"/>
        <a:ea typeface="+mn-ea"/>
        <a:cs typeface="+mn-cs"/>
      </a:defRPr>
    </a:lvl3pPr>
    <a:lvl4pPr marL="1492250" algn="l" rtl="0" eaLnBrk="0" fontAlgn="base" hangingPunct="0">
      <a:spcBef>
        <a:spcPct val="30000"/>
      </a:spcBef>
      <a:spcAft>
        <a:spcPct val="0"/>
      </a:spcAft>
      <a:defRPr kumimoji="1" sz="1300" kern="1200">
        <a:solidFill>
          <a:schemeClr val="tx1"/>
        </a:solidFill>
        <a:latin typeface="+mn-lt"/>
        <a:ea typeface="+mn-ea"/>
        <a:cs typeface="+mn-cs"/>
      </a:defRPr>
    </a:lvl4pPr>
    <a:lvl5pPr marL="1990725" algn="l" rtl="0" eaLnBrk="0" fontAlgn="base" hangingPunct="0">
      <a:spcBef>
        <a:spcPct val="30000"/>
      </a:spcBef>
      <a:spcAft>
        <a:spcPct val="0"/>
      </a:spcAft>
      <a:defRPr kumimoji="1" sz="1300" kern="1200">
        <a:solidFill>
          <a:schemeClr val="tx1"/>
        </a:solidFill>
        <a:latin typeface="+mn-lt"/>
        <a:ea typeface="+mn-ea"/>
        <a:cs typeface="+mn-cs"/>
      </a:defRPr>
    </a:lvl5pPr>
    <a:lvl6pPr marL="2488559" algn="l" defTabSz="995423" rtl="0" eaLnBrk="1" latinLnBrk="0" hangingPunct="1">
      <a:defRPr kumimoji="1" sz="1306" kern="1200">
        <a:solidFill>
          <a:schemeClr val="tx1"/>
        </a:solidFill>
        <a:latin typeface="+mn-lt"/>
        <a:ea typeface="+mn-ea"/>
        <a:cs typeface="+mn-cs"/>
      </a:defRPr>
    </a:lvl6pPr>
    <a:lvl7pPr marL="2986270" algn="l" defTabSz="995423" rtl="0" eaLnBrk="1" latinLnBrk="0" hangingPunct="1">
      <a:defRPr kumimoji="1" sz="1306" kern="1200">
        <a:solidFill>
          <a:schemeClr val="tx1"/>
        </a:solidFill>
        <a:latin typeface="+mn-lt"/>
        <a:ea typeface="+mn-ea"/>
        <a:cs typeface="+mn-cs"/>
      </a:defRPr>
    </a:lvl7pPr>
    <a:lvl8pPr marL="3483983" algn="l" defTabSz="995423" rtl="0" eaLnBrk="1" latinLnBrk="0" hangingPunct="1">
      <a:defRPr kumimoji="1" sz="1306" kern="1200">
        <a:solidFill>
          <a:schemeClr val="tx1"/>
        </a:solidFill>
        <a:latin typeface="+mn-lt"/>
        <a:ea typeface="+mn-ea"/>
        <a:cs typeface="+mn-cs"/>
      </a:defRPr>
    </a:lvl8pPr>
    <a:lvl9pPr marL="3981694" algn="l" defTabSz="995423"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Hiragino Kaku Gothic Pro"/>
              </a:rPr>
              <a:t>追加するプラグインにチェックを入れ、画面右下の</a:t>
            </a:r>
            <a:r>
              <a:rPr lang="en-US" altLang="ja-JP" b="0" i="0" dirty="0">
                <a:solidFill>
                  <a:srgbClr val="333333"/>
                </a:solidFill>
                <a:effectLst/>
                <a:latin typeface="Hiragino Kaku Gothic Pro"/>
              </a:rPr>
              <a:t>[</a:t>
            </a:r>
            <a:r>
              <a:rPr lang="ja-JP" altLang="en-US" b="0" i="0" dirty="0">
                <a:solidFill>
                  <a:srgbClr val="333333"/>
                </a:solidFill>
                <a:effectLst/>
                <a:latin typeface="Hiragino Kaku Gothic Pro"/>
              </a:rPr>
              <a:t>追加</a:t>
            </a:r>
            <a:r>
              <a:rPr lang="en-US" altLang="ja-JP" b="0" i="0" dirty="0">
                <a:solidFill>
                  <a:srgbClr val="333333"/>
                </a:solidFill>
                <a:effectLst/>
                <a:latin typeface="Hiragino Kaku Gothic Pro"/>
              </a:rPr>
              <a:t>]</a:t>
            </a:r>
            <a:r>
              <a:rPr lang="ja-JP" altLang="en-US" b="0" i="0" dirty="0">
                <a:solidFill>
                  <a:srgbClr val="333333"/>
                </a:solidFill>
                <a:effectLst/>
                <a:latin typeface="Hiragino Kaku Gothic Pro"/>
              </a:rPr>
              <a:t>をクリックします。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F0F7B09D-AB99-46D2-9F41-74779C06219D}" type="slidenum">
              <a:rPr lang="ja-JP" altLang="en-US" smtClean="0"/>
              <a:pPr>
                <a:defRPr/>
              </a:pPr>
              <a:t>7</a:t>
            </a:fld>
            <a:endParaRPr lang="en-US" altLang="ja-JP"/>
          </a:p>
        </p:txBody>
      </p:sp>
    </p:spTree>
    <p:extLst>
      <p:ext uri="{BB962C8B-B14F-4D97-AF65-F5344CB8AC3E}">
        <p14:creationId xmlns:p14="http://schemas.microsoft.com/office/powerpoint/2010/main" val="299237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43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7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35013" y="7007225"/>
            <a:ext cx="2405062" cy="401638"/>
          </a:xfrm>
          <a:prstGeom prst="rect">
            <a:avLst/>
          </a:prstGeom>
        </p:spPr>
        <p:txBody>
          <a:bodyPr/>
          <a:lstStyle>
            <a:lvl1pPr>
              <a:defRPr/>
            </a:lvl1pPr>
          </a:lstStyle>
          <a:p>
            <a:pPr>
              <a:defRPr/>
            </a:pPr>
            <a:fld id="{0BBACC16-72E2-4AE7-A888-AD58023E43ED}" type="datetimeFigureOut">
              <a:rPr lang="ja-JP" altLang="en-US"/>
              <a:pPr>
                <a:defRPr/>
              </a:pPr>
              <a:t>2026/4/7</a:t>
            </a:fld>
            <a:endParaRPr lang="ja-JP" altLang="en-US"/>
          </a:p>
        </p:txBody>
      </p:sp>
      <p:sp>
        <p:nvSpPr>
          <p:cNvPr id="3" name="フッター プレースホルダー 2"/>
          <p:cNvSpPr>
            <a:spLocks noGrp="1"/>
          </p:cNvSpPr>
          <p:nvPr>
            <p:ph type="ftr" sz="quarter" idx="11"/>
          </p:nvPr>
        </p:nvSpPr>
        <p:spPr>
          <a:xfrm>
            <a:off x="3541713" y="7007225"/>
            <a:ext cx="3608387" cy="401638"/>
          </a:xfrm>
          <a:prstGeom prst="rect">
            <a:avLst/>
          </a:prstGeom>
        </p:spPr>
        <p:txBody>
          <a:bodyPr/>
          <a:lstStyle>
            <a:lvl1pPr>
              <a:defRPr/>
            </a:lvl1pPr>
          </a:lstStyle>
          <a:p>
            <a:pPr>
              <a:defRPr/>
            </a:pPr>
            <a:endParaRPr lang="ja-JP" altLang="en-US"/>
          </a:p>
        </p:txBody>
      </p:sp>
      <p:sp>
        <p:nvSpPr>
          <p:cNvPr id="4" name="スライド番号プレースホルダー 3"/>
          <p:cNvSpPr>
            <a:spLocks noGrp="1"/>
          </p:cNvSpPr>
          <p:nvPr>
            <p:ph type="sldNum" sz="quarter" idx="12"/>
          </p:nvPr>
        </p:nvSpPr>
        <p:spPr>
          <a:xfrm>
            <a:off x="7551738" y="7007225"/>
            <a:ext cx="2405062" cy="401638"/>
          </a:xfrm>
          <a:prstGeom prst="rect">
            <a:avLst/>
          </a:prstGeom>
        </p:spPr>
        <p:txBody>
          <a:bodyPr/>
          <a:lstStyle>
            <a:lvl1pPr>
              <a:defRPr/>
            </a:lvl1pPr>
          </a:lstStyle>
          <a:p>
            <a:pPr>
              <a:defRPr/>
            </a:pPr>
            <a:fld id="{A867D62B-0CBE-4947-A70F-CCAE9925B539}" type="slidenum">
              <a:rPr lang="ja-JP" altLang="en-US"/>
              <a:pPr>
                <a:defRPr/>
              </a:pPr>
              <a:t>‹#›</a:t>
            </a:fld>
            <a:endParaRPr lang="ja-JP" altLang="en-US"/>
          </a:p>
        </p:txBody>
      </p:sp>
    </p:spTree>
    <p:extLst>
      <p:ext uri="{BB962C8B-B14F-4D97-AF65-F5344CB8AC3E}">
        <p14:creationId xmlns:p14="http://schemas.microsoft.com/office/powerpoint/2010/main" val="361227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17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10"/>
            <a:ext cx="9088041" cy="1620430"/>
          </a:xfrm>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latin typeface="BIZ UDPゴシック" panose="020B0400000000000000" pitchFamily="50" charset="-128"/>
                <a:ea typeface="BIZ UDPゴシック" panose="020B0400000000000000" pitchFamily="50" charset="-128"/>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dirty="0"/>
              <a:t>マスター サブタイトルの書式設定</a:t>
            </a:r>
          </a:p>
        </p:txBody>
      </p:sp>
    </p:spTree>
    <p:extLst>
      <p:ext uri="{BB962C8B-B14F-4D97-AF65-F5344CB8AC3E}">
        <p14:creationId xmlns:p14="http://schemas.microsoft.com/office/powerpoint/2010/main" val="263673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735013" y="7007225"/>
            <a:ext cx="2405062" cy="401638"/>
          </a:xfrm>
          <a:prstGeom prst="rect">
            <a:avLst/>
          </a:prstGeom>
        </p:spPr>
        <p:txBody>
          <a:bodyPr/>
          <a:lstStyle>
            <a:lvl1pPr>
              <a:defRPr/>
            </a:lvl1pPr>
          </a:lstStyle>
          <a:p>
            <a:pPr>
              <a:defRPr/>
            </a:pPr>
            <a:fld id="{0BBACC16-72E2-4AE7-A888-AD58023E43ED}" type="datetimeFigureOut">
              <a:rPr lang="ja-JP" altLang="en-US"/>
              <a:pPr>
                <a:defRPr/>
              </a:pPr>
              <a:t>2026/4/7</a:t>
            </a:fld>
            <a:endParaRPr lang="ja-JP" altLang="en-US"/>
          </a:p>
        </p:txBody>
      </p:sp>
      <p:sp>
        <p:nvSpPr>
          <p:cNvPr id="3" name="フッター プレースホルダー 2"/>
          <p:cNvSpPr>
            <a:spLocks noGrp="1"/>
          </p:cNvSpPr>
          <p:nvPr>
            <p:ph type="ftr" sz="quarter" idx="11"/>
          </p:nvPr>
        </p:nvSpPr>
        <p:spPr>
          <a:xfrm>
            <a:off x="3541713" y="7007225"/>
            <a:ext cx="3608387" cy="401638"/>
          </a:xfrm>
          <a:prstGeom prst="rect">
            <a:avLst/>
          </a:prstGeom>
        </p:spPr>
        <p:txBody>
          <a:bodyPr/>
          <a:lstStyle>
            <a:lvl1pPr>
              <a:defRPr/>
            </a:lvl1pPr>
          </a:lstStyle>
          <a:p>
            <a:pPr>
              <a:defRPr/>
            </a:pPr>
            <a:endParaRPr lang="ja-JP" altLang="en-US"/>
          </a:p>
        </p:txBody>
      </p:sp>
      <p:sp>
        <p:nvSpPr>
          <p:cNvPr id="4" name="スライド番号プレースホルダー 3"/>
          <p:cNvSpPr>
            <a:spLocks noGrp="1"/>
          </p:cNvSpPr>
          <p:nvPr>
            <p:ph type="sldNum" sz="quarter" idx="12"/>
          </p:nvPr>
        </p:nvSpPr>
        <p:spPr>
          <a:xfrm>
            <a:off x="7551738" y="7007225"/>
            <a:ext cx="2405062" cy="401638"/>
          </a:xfrm>
          <a:prstGeom prst="rect">
            <a:avLst/>
          </a:prstGeom>
        </p:spPr>
        <p:txBody>
          <a:bodyPr/>
          <a:lstStyle>
            <a:lvl1pPr>
              <a:defRPr/>
            </a:lvl1pPr>
          </a:lstStyle>
          <a:p>
            <a:pPr>
              <a:defRPr/>
            </a:pPr>
            <a:fld id="{A867D62B-0CBE-4947-A70F-CCAE9925B539}" type="slidenum">
              <a:rPr lang="ja-JP" altLang="en-US"/>
              <a:pPr>
                <a:defRPr/>
              </a:pPr>
              <a:t>‹#›</a:t>
            </a:fld>
            <a:endParaRPr lang="ja-JP" altLang="en-US"/>
          </a:p>
        </p:txBody>
      </p:sp>
    </p:spTree>
    <p:extLst>
      <p:ext uri="{BB962C8B-B14F-4D97-AF65-F5344CB8AC3E}">
        <p14:creationId xmlns:p14="http://schemas.microsoft.com/office/powerpoint/2010/main" val="3596460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Line 23"/>
          <p:cNvSpPr>
            <a:spLocks noChangeShapeType="1"/>
          </p:cNvSpPr>
          <p:nvPr userDrawn="1"/>
        </p:nvSpPr>
        <p:spPr bwMode="auto">
          <a:xfrm>
            <a:off x="129304" y="440891"/>
            <a:ext cx="10440000" cy="0"/>
          </a:xfrm>
          <a:prstGeom prst="line">
            <a:avLst/>
          </a:prstGeom>
          <a:noFill/>
          <a:ln w="9525">
            <a:solidFill>
              <a:srgbClr val="4F81BD"/>
            </a:solidFill>
            <a:round/>
            <a:headEnd/>
            <a:tailEnd/>
          </a:ln>
          <a:extLst>
            <a:ext uri="{909E8E84-426E-40DD-AFC4-6F175D3DCCD1}">
              <a14:hiddenFill xmlns:a14="http://schemas.microsoft.com/office/drawing/2010/main">
                <a:noFill/>
              </a14:hiddenFill>
            </a:ext>
          </a:extLst>
        </p:spPr>
        <p:txBody>
          <a:bodyPr vert="eaVert" wrap="none" anchor="ctr"/>
          <a:lstStyle/>
          <a:p>
            <a:pPr>
              <a:defRPr/>
            </a:pPr>
            <a:endParaRPr lang="ja-JP" altLang="en-US" sz="1363"/>
          </a:p>
        </p:txBody>
      </p:sp>
      <p:sp>
        <p:nvSpPr>
          <p:cNvPr id="1053" name="Text Box 29"/>
          <p:cNvSpPr txBox="1">
            <a:spLocks noChangeArrowheads="1"/>
          </p:cNvSpPr>
          <p:nvPr userDrawn="1"/>
        </p:nvSpPr>
        <p:spPr bwMode="auto">
          <a:xfrm>
            <a:off x="10240832" y="7316352"/>
            <a:ext cx="383439" cy="215444"/>
          </a:xfrm>
          <a:prstGeom prst="rect">
            <a:avLst/>
          </a:prstGeom>
          <a:noFill/>
          <a:ln w="9525">
            <a:noFill/>
            <a:miter lim="800000"/>
            <a:headEnd/>
            <a:tailEnd/>
          </a:ln>
          <a:effectLst/>
        </p:spPr>
        <p:txBody>
          <a:bodyPr wrap="none">
            <a:spAutoFit/>
          </a:bodyPr>
          <a:lstStyle>
            <a:lvl1pPr eaLnBrk="0" hangingPunct="0">
              <a:defRPr kumimoji="1" sz="1200">
                <a:solidFill>
                  <a:schemeClr val="tx1"/>
                </a:solidFill>
                <a:latin typeface="メイリオ" panose="020B0604030504040204" pitchFamily="50" charset="-128"/>
                <a:ea typeface="メイリオ" panose="020B0604030504040204" pitchFamily="50" charset="-128"/>
              </a:defRPr>
            </a:lvl1pPr>
            <a:lvl2pPr marL="742950" indent="-285750" eaLnBrk="0" hangingPunct="0">
              <a:defRPr kumimoji="1" sz="1200">
                <a:solidFill>
                  <a:schemeClr val="tx1"/>
                </a:solidFill>
                <a:latin typeface="メイリオ" panose="020B0604030504040204" pitchFamily="50" charset="-128"/>
                <a:ea typeface="メイリオ" panose="020B0604030504040204" pitchFamily="50" charset="-128"/>
              </a:defRPr>
            </a:lvl2pPr>
            <a:lvl3pPr marL="1143000" indent="-228600" eaLnBrk="0" hangingPunct="0">
              <a:defRPr kumimoji="1" sz="1200">
                <a:solidFill>
                  <a:schemeClr val="tx1"/>
                </a:solidFill>
                <a:latin typeface="メイリオ" panose="020B0604030504040204" pitchFamily="50" charset="-128"/>
                <a:ea typeface="メイリオ" panose="020B0604030504040204" pitchFamily="50" charset="-128"/>
              </a:defRPr>
            </a:lvl3pPr>
            <a:lvl4pPr marL="1600200" indent="-228600" eaLnBrk="0" hangingPunct="0">
              <a:defRPr kumimoji="1" sz="1200">
                <a:solidFill>
                  <a:schemeClr val="tx1"/>
                </a:solidFill>
                <a:latin typeface="メイリオ" panose="020B0604030504040204" pitchFamily="50" charset="-128"/>
                <a:ea typeface="メイリオ" panose="020B0604030504040204" pitchFamily="50" charset="-128"/>
              </a:defRPr>
            </a:lvl4pPr>
            <a:lvl5pPr marL="2057400" indent="-228600" eaLnBrk="0" hangingPunct="0">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9pPr>
          </a:lstStyle>
          <a:p>
            <a:pPr algn="r" eaLnBrk="1" hangingPunct="1">
              <a:defRPr/>
            </a:pPr>
            <a:fld id="{04BC6F11-384C-4770-998B-E3C1AB5D494A}" type="slidenum">
              <a:rPr lang="en-US" altLang="ja-JP" sz="800" b="0" i="0" smtClean="0">
                <a:solidFill>
                  <a:schemeClr val="tx1"/>
                </a:solidFill>
                <a:latin typeface="+mn-ea"/>
                <a:ea typeface="+mn-ea"/>
              </a:rPr>
              <a:pPr algn="r" eaLnBrk="1" hangingPunct="1">
                <a:defRPr/>
              </a:pPr>
              <a:t>‹#›</a:t>
            </a:fld>
            <a:endParaRPr lang="en-US" altLang="ja-JP" sz="800" b="0" i="0" dirty="0">
              <a:solidFill>
                <a:schemeClr val="tx1"/>
              </a:solidFill>
              <a:latin typeface="+mn-ea"/>
              <a:ea typeface="+mn-ea"/>
            </a:endParaRPr>
          </a:p>
        </p:txBody>
      </p:sp>
      <p:sp>
        <p:nvSpPr>
          <p:cNvPr id="9" name="Rectangle 12">
            <a:extLst>
              <a:ext uri="{FF2B5EF4-FFF2-40B4-BE49-F238E27FC236}">
                <a16:creationId xmlns:a16="http://schemas.microsoft.com/office/drawing/2014/main" id="{73209098-4C6D-441E-92A9-D05CCB04FFD5}"/>
              </a:ext>
            </a:extLst>
          </p:cNvPr>
          <p:cNvSpPr>
            <a:spLocks noChangeArrowheads="1"/>
          </p:cNvSpPr>
          <p:nvPr userDrawn="1"/>
        </p:nvSpPr>
        <p:spPr bwMode="auto">
          <a:xfrm>
            <a:off x="7326631" y="7357341"/>
            <a:ext cx="2846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defRPr kumimoji="1" sz="1000">
                <a:solidFill>
                  <a:schemeClr val="bg1"/>
                </a:solidFill>
                <a:latin typeface="メイリオ" pitchFamily="50" charset="-128"/>
                <a:ea typeface="メイリオ" pitchFamily="50" charset="-128"/>
                <a:cs typeface="メイリオ"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cs typeface="メイリオ"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cs typeface="メイリオ"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9pPr>
          </a:lstStyle>
          <a:p>
            <a:pPr algn="r"/>
            <a:r>
              <a:rPr kumimoji="1" lang="en-US" altLang="ja-JP" sz="600" b="0" i="0" kern="1200" dirty="0">
                <a:solidFill>
                  <a:schemeClr val="tx1"/>
                </a:solidFill>
                <a:effectLst/>
                <a:latin typeface="+mn-ea"/>
                <a:ea typeface="+mn-ea"/>
                <a:cs typeface="メイリオ" pitchFamily="50" charset="-128"/>
              </a:rPr>
              <a:t>Copyright (C) 202</a:t>
            </a:r>
            <a:r>
              <a:rPr kumimoji="1" lang="ja-JP" altLang="en-US" sz="600" b="0" i="0" kern="1200" dirty="0">
                <a:solidFill>
                  <a:schemeClr val="tx1"/>
                </a:solidFill>
                <a:effectLst/>
                <a:latin typeface="+mn-ea"/>
                <a:ea typeface="+mn-ea"/>
                <a:cs typeface="メイリオ" pitchFamily="50" charset="-128"/>
              </a:rPr>
              <a:t>５</a:t>
            </a:r>
            <a:r>
              <a:rPr kumimoji="1" lang="en-US" altLang="ja-JP" sz="600" b="0" i="0" kern="1200" dirty="0">
                <a:solidFill>
                  <a:schemeClr val="tx1"/>
                </a:solidFill>
                <a:effectLst/>
                <a:latin typeface="+mn-ea"/>
                <a:ea typeface="+mn-ea"/>
                <a:cs typeface="メイリオ" pitchFamily="50" charset="-128"/>
              </a:rPr>
              <a:t> </a:t>
            </a:r>
            <a:r>
              <a:rPr kumimoji="1" lang="en-US" altLang="ja-JP" sz="600" b="0" i="0" kern="1200" dirty="0" err="1">
                <a:solidFill>
                  <a:schemeClr val="tx1"/>
                </a:solidFill>
                <a:effectLst/>
                <a:latin typeface="+mn-ea"/>
                <a:ea typeface="+mn-ea"/>
                <a:cs typeface="メイリオ" pitchFamily="50" charset="-128"/>
              </a:rPr>
              <a:t>CAPCLOUD.corp</a:t>
            </a:r>
            <a:r>
              <a:rPr kumimoji="1" lang="en-US" altLang="ja-JP" sz="600" b="0" i="0" kern="1200" dirty="0">
                <a:solidFill>
                  <a:schemeClr val="tx1"/>
                </a:solidFill>
                <a:effectLst/>
                <a:latin typeface="+mn-ea"/>
                <a:ea typeface="+mn-ea"/>
                <a:cs typeface="メイリオ" pitchFamily="50" charset="-128"/>
              </a:rPr>
              <a:t> All Rights Reserved.</a:t>
            </a:r>
            <a:r>
              <a:rPr lang="ja-JP" altLang="en-US" sz="600" b="1" i="1" dirty="0">
                <a:solidFill>
                  <a:schemeClr val="tx1"/>
                </a:solidFill>
                <a:latin typeface="+mn-ea"/>
                <a:ea typeface="+mn-ea"/>
              </a:rPr>
              <a:t>　</a:t>
            </a:r>
            <a:endParaRPr lang="en-US" altLang="ja-JP" sz="600" b="1" i="1" dirty="0">
              <a:solidFill>
                <a:schemeClr val="tx1"/>
              </a:solidFill>
              <a:latin typeface="+mn-ea"/>
              <a:ea typeface="+mn-ea"/>
            </a:endParaRPr>
          </a:p>
        </p:txBody>
      </p:sp>
      <p:pic>
        <p:nvPicPr>
          <p:cNvPr id="11" name="図 10">
            <a:extLst>
              <a:ext uri="{FF2B5EF4-FFF2-40B4-BE49-F238E27FC236}">
                <a16:creationId xmlns:a16="http://schemas.microsoft.com/office/drawing/2014/main" id="{C8EBD627-57A3-497D-92AE-7CBEF7F293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60450" y="152616"/>
            <a:ext cx="563821" cy="215444"/>
          </a:xfrm>
          <a:prstGeom prst="rect">
            <a:avLst/>
          </a:prstGeom>
        </p:spPr>
      </p:pic>
    </p:spTree>
  </p:cSld>
  <p:clrMap bg1="lt1" tx1="dk1" bg2="lt2" tx2="dk2" accent1="accent1" accent2="accent2" accent3="accent3" accent4="accent4" accent5="accent5" accent6="accent6" hlink="hlink" folHlink="folHlink"/>
  <p:sldLayoutIdLst>
    <p:sldLayoutId id="2147484852" r:id="rId1"/>
    <p:sldLayoutId id="2147484853" r:id="rId2"/>
    <p:sldLayoutId id="2147484895" r:id="rId3"/>
  </p:sldLayoutIdLst>
  <p:txStyles>
    <p:titleStyle>
      <a:lvl1pPr algn="ctr" rtl="0" eaLnBrk="0" fontAlgn="base" hangingPunct="0">
        <a:spcBef>
          <a:spcPct val="0"/>
        </a:spcBef>
        <a:spcAft>
          <a:spcPct val="0"/>
        </a:spcAft>
        <a:defRPr kumimoji="1" sz="4700" kern="1200">
          <a:solidFill>
            <a:schemeClr val="tx1"/>
          </a:solidFill>
          <a:latin typeface="+mj-lt"/>
          <a:ea typeface="+mj-ea"/>
          <a:cs typeface="+mj-cs"/>
        </a:defRPr>
      </a:lvl1pPr>
      <a:lvl2pPr algn="ctr" rtl="0" eaLnBrk="0" fontAlgn="base" hangingPunct="0">
        <a:spcBef>
          <a:spcPct val="0"/>
        </a:spcBef>
        <a:spcAft>
          <a:spcPct val="0"/>
        </a:spcAft>
        <a:defRPr kumimoji="1" sz="47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7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7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700">
          <a:solidFill>
            <a:schemeClr val="tx1"/>
          </a:solidFill>
          <a:latin typeface="Calibri" pitchFamily="34" charset="0"/>
          <a:ea typeface="ＭＳ Ｐゴシック" pitchFamily="50" charset="-128"/>
        </a:defRPr>
      </a:lvl5pPr>
      <a:lvl6pPr marL="493456" algn="ctr" rtl="0" fontAlgn="base">
        <a:spcBef>
          <a:spcPct val="0"/>
        </a:spcBef>
        <a:spcAft>
          <a:spcPct val="0"/>
        </a:spcAft>
        <a:defRPr kumimoji="1" sz="4749">
          <a:solidFill>
            <a:schemeClr val="tx1"/>
          </a:solidFill>
          <a:latin typeface="Calibri" pitchFamily="34" charset="0"/>
          <a:ea typeface="ＭＳ Ｐゴシック" pitchFamily="50" charset="-128"/>
        </a:defRPr>
      </a:lvl6pPr>
      <a:lvl7pPr marL="986912" algn="ctr" rtl="0" fontAlgn="base">
        <a:spcBef>
          <a:spcPct val="0"/>
        </a:spcBef>
        <a:spcAft>
          <a:spcPct val="0"/>
        </a:spcAft>
        <a:defRPr kumimoji="1" sz="4749">
          <a:solidFill>
            <a:schemeClr val="tx1"/>
          </a:solidFill>
          <a:latin typeface="Calibri" pitchFamily="34" charset="0"/>
          <a:ea typeface="ＭＳ Ｐゴシック" pitchFamily="50" charset="-128"/>
        </a:defRPr>
      </a:lvl7pPr>
      <a:lvl8pPr marL="1480368" algn="ctr" rtl="0" fontAlgn="base">
        <a:spcBef>
          <a:spcPct val="0"/>
        </a:spcBef>
        <a:spcAft>
          <a:spcPct val="0"/>
        </a:spcAft>
        <a:defRPr kumimoji="1" sz="4749">
          <a:solidFill>
            <a:schemeClr val="tx1"/>
          </a:solidFill>
          <a:latin typeface="Calibri" pitchFamily="34" charset="0"/>
          <a:ea typeface="ＭＳ Ｐゴシック" pitchFamily="50" charset="-128"/>
        </a:defRPr>
      </a:lvl8pPr>
      <a:lvl9pPr marL="1973824" algn="ctr" rtl="0" fontAlgn="base">
        <a:spcBef>
          <a:spcPct val="0"/>
        </a:spcBef>
        <a:spcAft>
          <a:spcPct val="0"/>
        </a:spcAft>
        <a:defRPr kumimoji="1" sz="4749">
          <a:solidFill>
            <a:schemeClr val="tx1"/>
          </a:solidFill>
          <a:latin typeface="Calibri" pitchFamily="34" charset="0"/>
          <a:ea typeface="ＭＳ Ｐゴシック" pitchFamily="50" charset="-128"/>
        </a:defRPr>
      </a:lvl9pPr>
    </p:titleStyle>
    <p:bodyStyle>
      <a:lvl1pPr marL="369888" indent="-369888" algn="ctr" rtl="0" eaLnBrk="0" fontAlgn="base" hangingPunct="0">
        <a:spcBef>
          <a:spcPct val="20000"/>
        </a:spcBef>
        <a:spcAft>
          <a:spcPct val="0"/>
        </a:spcAft>
        <a:buFont typeface="Arial" panose="020B0604020202020204" pitchFamily="34" charset="0"/>
        <a:defRPr kumimoji="1" sz="1000" kern="1200">
          <a:solidFill>
            <a:schemeClr val="bg1"/>
          </a:solidFill>
          <a:latin typeface="メイリオ" pitchFamily="50" charset="-128"/>
          <a:ea typeface="メイリオ" pitchFamily="50" charset="-128"/>
          <a:cs typeface="メイリオ" pitchFamily="50" charset="-128"/>
        </a:defRPr>
      </a:lvl1pPr>
      <a:lvl2pPr marL="801688" indent="-307975" algn="l"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メイリオ" pitchFamily="50" charset="-128"/>
        </a:defRPr>
      </a:lvl2pPr>
      <a:lvl3pPr marL="1233488" indent="-246063"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メイリオ" pitchFamily="50" charset="-128"/>
        </a:defRPr>
      </a:lvl3pPr>
      <a:lvl4pPr marL="1725613"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4pPr>
      <a:lvl5pPr marL="2219325"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8B38827-977C-4E65-AA30-37CF1BDE2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2713" y="218168"/>
            <a:ext cx="1502001" cy="573936"/>
          </a:xfrm>
          <a:prstGeom prst="rect">
            <a:avLst/>
          </a:prstGeom>
        </p:spPr>
      </p:pic>
      <p:sp>
        <p:nvSpPr>
          <p:cNvPr id="3079" name="タイトル プレースホルダー 2"/>
          <p:cNvSpPr>
            <a:spLocks noGrp="1"/>
          </p:cNvSpPr>
          <p:nvPr>
            <p:ph type="title"/>
          </p:nvPr>
        </p:nvSpPr>
        <p:spPr bwMode="auto">
          <a:xfrm>
            <a:off x="0" y="1887538"/>
            <a:ext cx="1069181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11" name="Text Box 29">
            <a:extLst>
              <a:ext uri="{FF2B5EF4-FFF2-40B4-BE49-F238E27FC236}">
                <a16:creationId xmlns:a16="http://schemas.microsoft.com/office/drawing/2014/main" id="{1505CC6F-0D40-47C8-8979-B5434C13BFC6}"/>
              </a:ext>
            </a:extLst>
          </p:cNvPr>
          <p:cNvSpPr txBox="1">
            <a:spLocks noChangeArrowheads="1"/>
          </p:cNvSpPr>
          <p:nvPr userDrawn="1"/>
        </p:nvSpPr>
        <p:spPr bwMode="auto">
          <a:xfrm>
            <a:off x="10240832" y="7316352"/>
            <a:ext cx="383439" cy="215444"/>
          </a:xfrm>
          <a:prstGeom prst="rect">
            <a:avLst/>
          </a:prstGeom>
          <a:noFill/>
          <a:ln w="9525">
            <a:noFill/>
            <a:miter lim="800000"/>
            <a:headEnd/>
            <a:tailEnd/>
          </a:ln>
          <a:effectLst/>
        </p:spPr>
        <p:txBody>
          <a:bodyPr wrap="none">
            <a:spAutoFit/>
          </a:bodyPr>
          <a:lstStyle>
            <a:lvl1pPr eaLnBrk="0" hangingPunct="0">
              <a:defRPr kumimoji="1" sz="1200">
                <a:solidFill>
                  <a:schemeClr val="tx1"/>
                </a:solidFill>
                <a:latin typeface="メイリオ" panose="020B0604030504040204" pitchFamily="50" charset="-128"/>
                <a:ea typeface="メイリオ" panose="020B0604030504040204" pitchFamily="50" charset="-128"/>
              </a:defRPr>
            </a:lvl1pPr>
            <a:lvl2pPr marL="742950" indent="-285750" eaLnBrk="0" hangingPunct="0">
              <a:defRPr kumimoji="1" sz="1200">
                <a:solidFill>
                  <a:schemeClr val="tx1"/>
                </a:solidFill>
                <a:latin typeface="メイリオ" panose="020B0604030504040204" pitchFamily="50" charset="-128"/>
                <a:ea typeface="メイリオ" panose="020B0604030504040204" pitchFamily="50" charset="-128"/>
              </a:defRPr>
            </a:lvl2pPr>
            <a:lvl3pPr marL="1143000" indent="-228600" eaLnBrk="0" hangingPunct="0">
              <a:defRPr kumimoji="1" sz="1200">
                <a:solidFill>
                  <a:schemeClr val="tx1"/>
                </a:solidFill>
                <a:latin typeface="メイリオ" panose="020B0604030504040204" pitchFamily="50" charset="-128"/>
                <a:ea typeface="メイリオ" panose="020B0604030504040204" pitchFamily="50" charset="-128"/>
              </a:defRPr>
            </a:lvl3pPr>
            <a:lvl4pPr marL="1600200" indent="-228600" eaLnBrk="0" hangingPunct="0">
              <a:defRPr kumimoji="1" sz="1200">
                <a:solidFill>
                  <a:schemeClr val="tx1"/>
                </a:solidFill>
                <a:latin typeface="メイリオ" panose="020B0604030504040204" pitchFamily="50" charset="-128"/>
                <a:ea typeface="メイリオ" panose="020B0604030504040204" pitchFamily="50" charset="-128"/>
              </a:defRPr>
            </a:lvl4pPr>
            <a:lvl5pPr marL="2057400" indent="-228600" eaLnBrk="0" hangingPunct="0">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9pPr>
          </a:lstStyle>
          <a:p>
            <a:pPr algn="r" eaLnBrk="1" hangingPunct="1">
              <a:defRPr/>
            </a:pPr>
            <a:fld id="{04BC6F11-384C-4770-998B-E3C1AB5D494A}" type="slidenum">
              <a:rPr lang="en-US" altLang="ja-JP" sz="800" b="0" i="0" smtClean="0">
                <a:solidFill>
                  <a:schemeClr val="tx1"/>
                </a:solidFill>
                <a:latin typeface="+mn-ea"/>
                <a:ea typeface="+mn-ea"/>
              </a:rPr>
              <a:pPr algn="r" eaLnBrk="1" hangingPunct="1">
                <a:defRPr/>
              </a:pPr>
              <a:t>‹#›</a:t>
            </a:fld>
            <a:endParaRPr lang="en-US" altLang="ja-JP" sz="800" b="0" i="0" dirty="0">
              <a:solidFill>
                <a:schemeClr val="tx1"/>
              </a:solidFill>
              <a:latin typeface="+mn-ea"/>
              <a:ea typeface="+mn-ea"/>
            </a:endParaRPr>
          </a:p>
        </p:txBody>
      </p:sp>
      <p:sp>
        <p:nvSpPr>
          <p:cNvPr id="12" name="Rectangle 12">
            <a:extLst>
              <a:ext uri="{FF2B5EF4-FFF2-40B4-BE49-F238E27FC236}">
                <a16:creationId xmlns:a16="http://schemas.microsoft.com/office/drawing/2014/main" id="{67546332-F7F3-425D-9871-B2D8790D0CD2}"/>
              </a:ext>
            </a:extLst>
          </p:cNvPr>
          <p:cNvSpPr>
            <a:spLocks noChangeArrowheads="1"/>
          </p:cNvSpPr>
          <p:nvPr userDrawn="1"/>
        </p:nvSpPr>
        <p:spPr bwMode="auto">
          <a:xfrm>
            <a:off x="7239001" y="7357341"/>
            <a:ext cx="29337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defRPr kumimoji="1" sz="1000">
                <a:solidFill>
                  <a:schemeClr val="bg1"/>
                </a:solidFill>
                <a:latin typeface="メイリオ" pitchFamily="50" charset="-128"/>
                <a:ea typeface="メイリオ" pitchFamily="50" charset="-128"/>
                <a:cs typeface="メイリオ"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cs typeface="メイリオ"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cs typeface="メイリオ"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9pPr>
          </a:lstStyle>
          <a:p>
            <a:pPr algn="r"/>
            <a:r>
              <a:rPr kumimoji="1" lang="en-US" altLang="ja-JP" sz="600" b="0" i="0" kern="1200" dirty="0">
                <a:solidFill>
                  <a:schemeClr val="tx1"/>
                </a:solidFill>
                <a:effectLst/>
                <a:latin typeface="+mn-ea"/>
                <a:ea typeface="+mn-ea"/>
                <a:cs typeface="メイリオ" pitchFamily="50" charset="-128"/>
              </a:rPr>
              <a:t>Copyright (C) 202</a:t>
            </a:r>
            <a:r>
              <a:rPr kumimoji="1" lang="ja-JP" altLang="en-US" sz="600" b="0" i="0" kern="1200" dirty="0">
                <a:solidFill>
                  <a:schemeClr val="tx1"/>
                </a:solidFill>
                <a:effectLst/>
                <a:latin typeface="+mn-ea"/>
                <a:ea typeface="+mn-ea"/>
                <a:cs typeface="メイリオ" pitchFamily="50" charset="-128"/>
              </a:rPr>
              <a:t>５</a:t>
            </a:r>
            <a:r>
              <a:rPr kumimoji="1" lang="en-US" altLang="ja-JP" sz="600" b="0" i="0" kern="1200" dirty="0">
                <a:solidFill>
                  <a:schemeClr val="tx1"/>
                </a:solidFill>
                <a:effectLst/>
                <a:latin typeface="+mn-ea"/>
                <a:ea typeface="+mn-ea"/>
                <a:cs typeface="メイリオ" pitchFamily="50" charset="-128"/>
              </a:rPr>
              <a:t> </a:t>
            </a:r>
            <a:r>
              <a:rPr kumimoji="1" lang="en-US" altLang="ja-JP" sz="600" b="0" i="0" kern="1200" dirty="0" err="1">
                <a:solidFill>
                  <a:schemeClr val="tx1"/>
                </a:solidFill>
                <a:effectLst/>
                <a:latin typeface="+mn-ea"/>
                <a:ea typeface="+mn-ea"/>
                <a:cs typeface="メイリオ" pitchFamily="50" charset="-128"/>
              </a:rPr>
              <a:t>CAPCLOUD.corp</a:t>
            </a:r>
            <a:r>
              <a:rPr kumimoji="1" lang="en-US" altLang="ja-JP" sz="600" b="0" i="0" kern="1200" dirty="0">
                <a:solidFill>
                  <a:schemeClr val="tx1"/>
                </a:solidFill>
                <a:effectLst/>
                <a:latin typeface="+mn-ea"/>
                <a:ea typeface="+mn-ea"/>
                <a:cs typeface="メイリオ" pitchFamily="50" charset="-128"/>
              </a:rPr>
              <a:t> All Rights Reserved.</a:t>
            </a:r>
            <a:r>
              <a:rPr lang="ja-JP" altLang="en-US" sz="600" b="1" i="1" dirty="0">
                <a:solidFill>
                  <a:schemeClr val="tx1"/>
                </a:solidFill>
                <a:latin typeface="+mn-ea"/>
                <a:ea typeface="+mn-ea"/>
              </a:rPr>
              <a:t>　</a:t>
            </a:r>
            <a:endParaRPr lang="en-US" altLang="ja-JP" sz="600" b="1" i="1" dirty="0">
              <a:solidFill>
                <a:schemeClr val="tx1"/>
              </a:solidFill>
              <a:latin typeface="+mn-ea"/>
              <a:ea typeface="+mn-ea"/>
            </a:endParaRPr>
          </a:p>
        </p:txBody>
      </p:sp>
    </p:spTree>
  </p:cSld>
  <p:clrMap bg1="lt1" tx1="dk1" bg2="lt2" tx2="dk2" accent1="accent1" accent2="accent2" accent3="accent3" accent4="accent4" accent5="accent5" accent6="accent6" hlink="hlink" folHlink="folHlink"/>
  <p:sldLayoutIdLst>
    <p:sldLayoutId id="2147484864" r:id="rId1"/>
  </p:sldLayoutIdLst>
  <p:txStyles>
    <p:titleStyle>
      <a:lvl1pPr algn="ctr" rtl="0" eaLnBrk="0" fontAlgn="base" hangingPunct="0">
        <a:spcBef>
          <a:spcPct val="0"/>
        </a:spcBef>
        <a:spcAft>
          <a:spcPct val="0"/>
        </a:spcAft>
        <a:defRPr kumimoji="1" sz="4700" kern="1200">
          <a:solidFill>
            <a:schemeClr val="tx1"/>
          </a:solidFill>
          <a:latin typeface="BIZ UDPゴシック" panose="020B0400000000000000" pitchFamily="50" charset="-128"/>
          <a:ea typeface="BIZ UDPゴシック" panose="020B0400000000000000" pitchFamily="50" charset="-128"/>
          <a:cs typeface="+mj-cs"/>
        </a:defRPr>
      </a:lvl1pPr>
      <a:lvl2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2pPr>
      <a:lvl3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3pPr>
      <a:lvl4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4pPr>
      <a:lvl5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5pPr>
      <a:lvl6pPr marL="493456" algn="ctr" rtl="0" fontAlgn="base">
        <a:spcBef>
          <a:spcPct val="0"/>
        </a:spcBef>
        <a:spcAft>
          <a:spcPct val="0"/>
        </a:spcAft>
        <a:defRPr kumimoji="1" sz="4749">
          <a:solidFill>
            <a:schemeClr val="tx1"/>
          </a:solidFill>
          <a:latin typeface="Calibri" pitchFamily="34" charset="0"/>
          <a:ea typeface="ＭＳ Ｐゴシック" pitchFamily="50" charset="-128"/>
        </a:defRPr>
      </a:lvl6pPr>
      <a:lvl7pPr marL="986912" algn="ctr" rtl="0" fontAlgn="base">
        <a:spcBef>
          <a:spcPct val="0"/>
        </a:spcBef>
        <a:spcAft>
          <a:spcPct val="0"/>
        </a:spcAft>
        <a:defRPr kumimoji="1" sz="4749">
          <a:solidFill>
            <a:schemeClr val="tx1"/>
          </a:solidFill>
          <a:latin typeface="Calibri" pitchFamily="34" charset="0"/>
          <a:ea typeface="ＭＳ Ｐゴシック" pitchFamily="50" charset="-128"/>
        </a:defRPr>
      </a:lvl7pPr>
      <a:lvl8pPr marL="1480368" algn="ctr" rtl="0" fontAlgn="base">
        <a:spcBef>
          <a:spcPct val="0"/>
        </a:spcBef>
        <a:spcAft>
          <a:spcPct val="0"/>
        </a:spcAft>
        <a:defRPr kumimoji="1" sz="4749">
          <a:solidFill>
            <a:schemeClr val="tx1"/>
          </a:solidFill>
          <a:latin typeface="Calibri" pitchFamily="34" charset="0"/>
          <a:ea typeface="ＭＳ Ｐゴシック" pitchFamily="50" charset="-128"/>
        </a:defRPr>
      </a:lvl8pPr>
      <a:lvl9pPr marL="1973824" algn="ctr" rtl="0" fontAlgn="base">
        <a:spcBef>
          <a:spcPct val="0"/>
        </a:spcBef>
        <a:spcAft>
          <a:spcPct val="0"/>
        </a:spcAft>
        <a:defRPr kumimoji="1" sz="4749">
          <a:solidFill>
            <a:schemeClr val="tx1"/>
          </a:solidFill>
          <a:latin typeface="Calibri" pitchFamily="34" charset="0"/>
          <a:ea typeface="ＭＳ Ｐゴシック" pitchFamily="50" charset="-128"/>
        </a:defRPr>
      </a:lvl9pPr>
    </p:titleStyle>
    <p:bodyStyle>
      <a:lvl1pPr marL="369888" indent="-369888" algn="ctr" rtl="0" eaLnBrk="0" fontAlgn="base" hangingPunct="0">
        <a:spcBef>
          <a:spcPct val="20000"/>
        </a:spcBef>
        <a:spcAft>
          <a:spcPct val="0"/>
        </a:spcAft>
        <a:buFont typeface="Arial" panose="020B0604020202020204" pitchFamily="34" charset="0"/>
        <a:defRPr kumimoji="1" sz="1000" kern="1200">
          <a:solidFill>
            <a:schemeClr val="bg1"/>
          </a:solidFill>
          <a:latin typeface="メイリオ" pitchFamily="50" charset="-128"/>
          <a:ea typeface="メイリオ" pitchFamily="50" charset="-128"/>
          <a:cs typeface="メイリオ" pitchFamily="50" charset="-128"/>
        </a:defRPr>
      </a:lvl1pPr>
      <a:lvl2pPr marL="801688" indent="-307975" algn="l"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メイリオ" pitchFamily="50" charset="-128"/>
        </a:defRPr>
      </a:lvl2pPr>
      <a:lvl3pPr marL="1233488" indent="-246063"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メイリオ" pitchFamily="50" charset="-128"/>
        </a:defRPr>
      </a:lvl3pPr>
      <a:lvl4pPr marL="1725613"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4pPr>
      <a:lvl5pPr marL="2219325"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1" name="タイトル プレースホルダー 2"/>
          <p:cNvSpPr>
            <a:spLocks noGrp="1"/>
          </p:cNvSpPr>
          <p:nvPr>
            <p:ph type="title"/>
          </p:nvPr>
        </p:nvSpPr>
        <p:spPr bwMode="auto">
          <a:xfrm>
            <a:off x="0" y="1887538"/>
            <a:ext cx="1069181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8" name="Text Box 29">
            <a:extLst>
              <a:ext uri="{FF2B5EF4-FFF2-40B4-BE49-F238E27FC236}">
                <a16:creationId xmlns:a16="http://schemas.microsoft.com/office/drawing/2014/main" id="{DF0D97F2-E007-47EF-94A2-B89CBD5C8FB1}"/>
              </a:ext>
            </a:extLst>
          </p:cNvPr>
          <p:cNvSpPr txBox="1">
            <a:spLocks noChangeArrowheads="1"/>
          </p:cNvSpPr>
          <p:nvPr userDrawn="1"/>
        </p:nvSpPr>
        <p:spPr bwMode="auto">
          <a:xfrm>
            <a:off x="10240832" y="7316352"/>
            <a:ext cx="383439" cy="215444"/>
          </a:xfrm>
          <a:prstGeom prst="rect">
            <a:avLst/>
          </a:prstGeom>
          <a:noFill/>
          <a:ln w="9525">
            <a:noFill/>
            <a:miter lim="800000"/>
            <a:headEnd/>
            <a:tailEnd/>
          </a:ln>
          <a:effectLst/>
        </p:spPr>
        <p:txBody>
          <a:bodyPr wrap="none">
            <a:spAutoFit/>
          </a:bodyPr>
          <a:lstStyle>
            <a:lvl1pPr eaLnBrk="0" hangingPunct="0">
              <a:defRPr kumimoji="1" sz="1200">
                <a:solidFill>
                  <a:schemeClr val="tx1"/>
                </a:solidFill>
                <a:latin typeface="メイリオ" panose="020B0604030504040204" pitchFamily="50" charset="-128"/>
                <a:ea typeface="メイリオ" panose="020B0604030504040204" pitchFamily="50" charset="-128"/>
              </a:defRPr>
            </a:lvl1pPr>
            <a:lvl2pPr marL="742950" indent="-285750" eaLnBrk="0" hangingPunct="0">
              <a:defRPr kumimoji="1" sz="1200">
                <a:solidFill>
                  <a:schemeClr val="tx1"/>
                </a:solidFill>
                <a:latin typeface="メイリオ" panose="020B0604030504040204" pitchFamily="50" charset="-128"/>
                <a:ea typeface="メイリオ" panose="020B0604030504040204" pitchFamily="50" charset="-128"/>
              </a:defRPr>
            </a:lvl2pPr>
            <a:lvl3pPr marL="1143000" indent="-228600" eaLnBrk="0" hangingPunct="0">
              <a:defRPr kumimoji="1" sz="1200">
                <a:solidFill>
                  <a:schemeClr val="tx1"/>
                </a:solidFill>
                <a:latin typeface="メイリオ" panose="020B0604030504040204" pitchFamily="50" charset="-128"/>
                <a:ea typeface="メイリオ" panose="020B0604030504040204" pitchFamily="50" charset="-128"/>
              </a:defRPr>
            </a:lvl3pPr>
            <a:lvl4pPr marL="1600200" indent="-228600" eaLnBrk="0" hangingPunct="0">
              <a:defRPr kumimoji="1" sz="1200">
                <a:solidFill>
                  <a:schemeClr val="tx1"/>
                </a:solidFill>
                <a:latin typeface="メイリオ" panose="020B0604030504040204" pitchFamily="50" charset="-128"/>
                <a:ea typeface="メイリオ" panose="020B0604030504040204" pitchFamily="50" charset="-128"/>
              </a:defRPr>
            </a:lvl4pPr>
            <a:lvl5pPr marL="2057400" indent="-228600" eaLnBrk="0" hangingPunct="0">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メイリオ" panose="020B0604030504040204" pitchFamily="50" charset="-128"/>
              </a:defRPr>
            </a:lvl9pPr>
          </a:lstStyle>
          <a:p>
            <a:pPr algn="r" eaLnBrk="1" hangingPunct="1">
              <a:defRPr/>
            </a:pPr>
            <a:fld id="{04BC6F11-384C-4770-998B-E3C1AB5D494A}" type="slidenum">
              <a:rPr lang="en-US" altLang="ja-JP" sz="800" b="0" i="0" smtClean="0">
                <a:solidFill>
                  <a:schemeClr val="tx1"/>
                </a:solidFill>
                <a:latin typeface="+mn-ea"/>
                <a:ea typeface="+mn-ea"/>
              </a:rPr>
              <a:pPr algn="r" eaLnBrk="1" hangingPunct="1">
                <a:defRPr/>
              </a:pPr>
              <a:t>‹#›</a:t>
            </a:fld>
            <a:endParaRPr lang="en-US" altLang="ja-JP" sz="800" b="0" i="0" dirty="0">
              <a:solidFill>
                <a:schemeClr val="tx1"/>
              </a:solidFill>
              <a:latin typeface="+mn-ea"/>
              <a:ea typeface="+mn-ea"/>
            </a:endParaRPr>
          </a:p>
        </p:txBody>
      </p:sp>
      <p:sp>
        <p:nvSpPr>
          <p:cNvPr id="10" name="Rectangle 12">
            <a:extLst>
              <a:ext uri="{FF2B5EF4-FFF2-40B4-BE49-F238E27FC236}">
                <a16:creationId xmlns:a16="http://schemas.microsoft.com/office/drawing/2014/main" id="{93C3D2D8-B968-440D-A151-BA58E257A034}"/>
              </a:ext>
            </a:extLst>
          </p:cNvPr>
          <p:cNvSpPr>
            <a:spLocks noChangeArrowheads="1"/>
          </p:cNvSpPr>
          <p:nvPr userDrawn="1"/>
        </p:nvSpPr>
        <p:spPr bwMode="auto">
          <a:xfrm>
            <a:off x="7341871" y="7357341"/>
            <a:ext cx="2830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defRPr kumimoji="1" sz="1000">
                <a:solidFill>
                  <a:schemeClr val="bg1"/>
                </a:solidFill>
                <a:latin typeface="メイリオ" pitchFamily="50" charset="-128"/>
                <a:ea typeface="メイリオ" pitchFamily="50" charset="-128"/>
                <a:cs typeface="メイリオ"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cs typeface="メイリオ"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cs typeface="メイリオ"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cs typeface="メイリオ"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cs typeface="メイリオ" pitchFamily="50" charset="-128"/>
              </a:defRPr>
            </a:lvl9pPr>
          </a:lstStyle>
          <a:p>
            <a:pPr algn="r"/>
            <a:r>
              <a:rPr kumimoji="1" lang="en-US" altLang="ja-JP" sz="600" b="0" i="0" kern="1200" dirty="0">
                <a:solidFill>
                  <a:schemeClr val="tx1"/>
                </a:solidFill>
                <a:effectLst/>
                <a:latin typeface="+mn-ea"/>
                <a:ea typeface="+mn-ea"/>
                <a:cs typeface="メイリオ" pitchFamily="50" charset="-128"/>
              </a:rPr>
              <a:t>Copyright (C) 202</a:t>
            </a:r>
            <a:r>
              <a:rPr kumimoji="1" lang="ja-JP" altLang="en-US" sz="600" b="0" i="0" kern="1200" dirty="0">
                <a:solidFill>
                  <a:schemeClr val="tx1"/>
                </a:solidFill>
                <a:effectLst/>
                <a:latin typeface="+mn-ea"/>
                <a:ea typeface="+mn-ea"/>
                <a:cs typeface="メイリオ" pitchFamily="50" charset="-128"/>
              </a:rPr>
              <a:t>５</a:t>
            </a:r>
            <a:r>
              <a:rPr kumimoji="1" lang="en-US" altLang="ja-JP" sz="600" b="0" i="0" kern="1200" dirty="0">
                <a:solidFill>
                  <a:schemeClr val="tx1"/>
                </a:solidFill>
                <a:effectLst/>
                <a:latin typeface="+mn-ea"/>
                <a:ea typeface="+mn-ea"/>
                <a:cs typeface="メイリオ" pitchFamily="50" charset="-128"/>
              </a:rPr>
              <a:t> </a:t>
            </a:r>
            <a:r>
              <a:rPr kumimoji="1" lang="en-US" altLang="ja-JP" sz="600" b="0" i="0" kern="1200" dirty="0" err="1">
                <a:solidFill>
                  <a:schemeClr val="tx1"/>
                </a:solidFill>
                <a:effectLst/>
                <a:latin typeface="+mn-ea"/>
                <a:ea typeface="+mn-ea"/>
                <a:cs typeface="メイリオ" pitchFamily="50" charset="-128"/>
              </a:rPr>
              <a:t>CAPCLOUD.corp</a:t>
            </a:r>
            <a:r>
              <a:rPr kumimoji="1" lang="en-US" altLang="ja-JP" sz="600" b="0" i="0" kern="1200" dirty="0">
                <a:solidFill>
                  <a:schemeClr val="tx1"/>
                </a:solidFill>
                <a:effectLst/>
                <a:latin typeface="+mn-ea"/>
                <a:ea typeface="+mn-ea"/>
                <a:cs typeface="メイリオ" pitchFamily="50" charset="-128"/>
              </a:rPr>
              <a:t> All Rights Reserved.</a:t>
            </a:r>
            <a:r>
              <a:rPr lang="ja-JP" altLang="en-US" sz="600" b="1" i="1" dirty="0">
                <a:solidFill>
                  <a:schemeClr val="tx1"/>
                </a:solidFill>
                <a:latin typeface="+mn-ea"/>
                <a:ea typeface="+mn-ea"/>
              </a:rPr>
              <a:t>　</a:t>
            </a:r>
            <a:endParaRPr lang="en-US" altLang="ja-JP" sz="600" b="1" i="1" dirty="0">
              <a:solidFill>
                <a:schemeClr val="tx1"/>
              </a:solidFill>
              <a:latin typeface="+mn-ea"/>
              <a:ea typeface="+mn-ea"/>
            </a:endParaRPr>
          </a:p>
        </p:txBody>
      </p:sp>
    </p:spTree>
  </p:cSld>
  <p:clrMap bg1="lt1" tx1="dk1" bg2="lt2" tx2="dk2" accent1="accent1" accent2="accent2" accent3="accent3" accent4="accent4" accent5="accent5" accent6="accent6" hlink="hlink" folHlink="folHlink"/>
  <p:sldLayoutIdLst>
    <p:sldLayoutId id="2147484877" r:id="rId1"/>
    <p:sldLayoutId id="2147484883" r:id="rId2"/>
  </p:sldLayoutIdLst>
  <p:txStyles>
    <p:titleStyle>
      <a:lvl1pPr algn="ctr" rtl="0" eaLnBrk="0" fontAlgn="base" hangingPunct="0">
        <a:spcBef>
          <a:spcPct val="0"/>
        </a:spcBef>
        <a:spcAft>
          <a:spcPct val="0"/>
        </a:spcAft>
        <a:defRPr kumimoji="1" sz="4700" kern="1200">
          <a:solidFill>
            <a:schemeClr val="tx1"/>
          </a:solidFill>
          <a:latin typeface="BIZ UDPゴシック" panose="020B0400000000000000" pitchFamily="50" charset="-128"/>
          <a:ea typeface="BIZ UDPゴシック" panose="020B0400000000000000" pitchFamily="50" charset="-128"/>
          <a:cs typeface="+mj-cs"/>
        </a:defRPr>
      </a:lvl1pPr>
      <a:lvl2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2pPr>
      <a:lvl3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3pPr>
      <a:lvl4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4pPr>
      <a:lvl5pPr algn="ctr" rtl="0" eaLnBrk="0" fontAlgn="base" hangingPunct="0">
        <a:spcBef>
          <a:spcPct val="0"/>
        </a:spcBef>
        <a:spcAft>
          <a:spcPct val="0"/>
        </a:spcAft>
        <a:defRPr kumimoji="1" sz="4700">
          <a:solidFill>
            <a:schemeClr val="tx1"/>
          </a:solidFill>
          <a:latin typeface="Calibri" pitchFamily="34" charset="0"/>
          <a:ea typeface="メイリオ" panose="020B0604030504040204" pitchFamily="50" charset="-128"/>
        </a:defRPr>
      </a:lvl5pPr>
      <a:lvl6pPr marL="493456" algn="ctr" rtl="0" fontAlgn="base">
        <a:spcBef>
          <a:spcPct val="0"/>
        </a:spcBef>
        <a:spcAft>
          <a:spcPct val="0"/>
        </a:spcAft>
        <a:defRPr kumimoji="1" sz="4749">
          <a:solidFill>
            <a:schemeClr val="tx1"/>
          </a:solidFill>
          <a:latin typeface="Calibri" pitchFamily="34" charset="0"/>
          <a:ea typeface="ＭＳ Ｐゴシック" pitchFamily="50" charset="-128"/>
        </a:defRPr>
      </a:lvl6pPr>
      <a:lvl7pPr marL="986912" algn="ctr" rtl="0" fontAlgn="base">
        <a:spcBef>
          <a:spcPct val="0"/>
        </a:spcBef>
        <a:spcAft>
          <a:spcPct val="0"/>
        </a:spcAft>
        <a:defRPr kumimoji="1" sz="4749">
          <a:solidFill>
            <a:schemeClr val="tx1"/>
          </a:solidFill>
          <a:latin typeface="Calibri" pitchFamily="34" charset="0"/>
          <a:ea typeface="ＭＳ Ｐゴシック" pitchFamily="50" charset="-128"/>
        </a:defRPr>
      </a:lvl7pPr>
      <a:lvl8pPr marL="1480368" algn="ctr" rtl="0" fontAlgn="base">
        <a:spcBef>
          <a:spcPct val="0"/>
        </a:spcBef>
        <a:spcAft>
          <a:spcPct val="0"/>
        </a:spcAft>
        <a:defRPr kumimoji="1" sz="4749">
          <a:solidFill>
            <a:schemeClr val="tx1"/>
          </a:solidFill>
          <a:latin typeface="Calibri" pitchFamily="34" charset="0"/>
          <a:ea typeface="ＭＳ Ｐゴシック" pitchFamily="50" charset="-128"/>
        </a:defRPr>
      </a:lvl8pPr>
      <a:lvl9pPr marL="1973824" algn="ctr" rtl="0" fontAlgn="base">
        <a:spcBef>
          <a:spcPct val="0"/>
        </a:spcBef>
        <a:spcAft>
          <a:spcPct val="0"/>
        </a:spcAft>
        <a:defRPr kumimoji="1" sz="4749">
          <a:solidFill>
            <a:schemeClr val="tx1"/>
          </a:solidFill>
          <a:latin typeface="Calibri" pitchFamily="34" charset="0"/>
          <a:ea typeface="ＭＳ Ｐゴシック" pitchFamily="50" charset="-128"/>
        </a:defRPr>
      </a:lvl9pPr>
    </p:titleStyle>
    <p:bodyStyle>
      <a:lvl1pPr marL="369888" indent="-369888" algn="ctr" rtl="0" eaLnBrk="0" fontAlgn="base" hangingPunct="0">
        <a:spcBef>
          <a:spcPct val="20000"/>
        </a:spcBef>
        <a:spcAft>
          <a:spcPct val="0"/>
        </a:spcAft>
        <a:buFont typeface="Arial" panose="020B0604020202020204" pitchFamily="34" charset="0"/>
        <a:defRPr kumimoji="1" sz="1000" kern="1200">
          <a:solidFill>
            <a:schemeClr val="bg1"/>
          </a:solidFill>
          <a:latin typeface="メイリオ" pitchFamily="50" charset="-128"/>
          <a:ea typeface="メイリオ" pitchFamily="50" charset="-128"/>
          <a:cs typeface="メイリオ" pitchFamily="50" charset="-128"/>
        </a:defRPr>
      </a:lvl1pPr>
      <a:lvl2pPr marL="801688" indent="-307975" algn="l" rtl="0" eaLnBrk="0" fontAlgn="base" hangingPunct="0">
        <a:spcBef>
          <a:spcPct val="20000"/>
        </a:spcBef>
        <a:spcAft>
          <a:spcPct val="0"/>
        </a:spcAft>
        <a:buFont typeface="Arial" panose="020B0604020202020204" pitchFamily="34" charset="0"/>
        <a:buChar char="–"/>
        <a:defRPr kumimoji="1" sz="3000" kern="1200">
          <a:solidFill>
            <a:schemeClr val="tx1"/>
          </a:solidFill>
          <a:latin typeface="+mn-lt"/>
          <a:ea typeface="+mn-ea"/>
          <a:cs typeface="メイリオ" pitchFamily="50" charset="-128"/>
        </a:defRPr>
      </a:lvl2pPr>
      <a:lvl3pPr marL="1233488" indent="-246063" algn="l" rtl="0" eaLnBrk="0" fontAlgn="base" hangingPunct="0">
        <a:spcBef>
          <a:spcPct val="20000"/>
        </a:spcBef>
        <a:spcAft>
          <a:spcPct val="0"/>
        </a:spcAft>
        <a:buFont typeface="Arial" panose="020B0604020202020204" pitchFamily="34" charset="0"/>
        <a:buChar char="•"/>
        <a:defRPr kumimoji="1" sz="2500" kern="1200">
          <a:solidFill>
            <a:schemeClr val="tx1"/>
          </a:solidFill>
          <a:latin typeface="+mn-lt"/>
          <a:ea typeface="+mn-ea"/>
          <a:cs typeface="メイリオ" pitchFamily="50" charset="-128"/>
        </a:defRPr>
      </a:lvl3pPr>
      <a:lvl4pPr marL="1725613"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4pPr>
      <a:lvl5pPr marL="2219325" indent="-246063" algn="l" rtl="0" eaLnBrk="0" fontAlgn="base" hangingPunct="0">
        <a:spcBef>
          <a:spcPct val="20000"/>
        </a:spcBef>
        <a:spcAft>
          <a:spcPct val="0"/>
        </a:spcAft>
        <a:buFont typeface="Arial" panose="020B0604020202020204" pitchFamily="34" charset="0"/>
        <a:buChar char="»"/>
        <a:defRPr kumimoji="1" sz="2100"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anose="020B0604020202020204"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94" r:id="rId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游ゴシック Light" panose="020B0300000000000000" pitchFamily="50" charset="-128"/>
          <a:ea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3.sv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jp.cybozu.help/general/ja/admin/outbound_ipaddress.html"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jp.cybozu.help/k/ja/id/040471.htm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jp.cybozu.help/k/ja/id/0408.html#add_plugin_plugin_10"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icture 14">
            <a:extLst>
              <a:ext uri="{FF2B5EF4-FFF2-40B4-BE49-F238E27FC236}">
                <a16:creationId xmlns:a16="http://schemas.microsoft.com/office/drawing/2014/main" id="{C4CBF69A-EB8C-4590-82DB-142B456C9EB3}"/>
              </a:ext>
            </a:extLst>
          </p:cNvPr>
          <p:cNvSpPr>
            <a:spLocks noChangeAspect="1" noChangeArrowheads="1"/>
          </p:cNvSpPr>
          <p:nvPr/>
        </p:nvSpPr>
        <p:spPr bwMode="auto">
          <a:xfrm>
            <a:off x="0" y="11545"/>
            <a:ext cx="10691813"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メイリオ" panose="020B0604030504040204" pitchFamily="50" charset="-128"/>
                <a:ea typeface="ＭＳ Ｐゴシック" panose="020B0600070205080204" pitchFamily="50" charset="-128"/>
              </a:defRPr>
            </a:lvl1pPr>
            <a:lvl2pPr marL="742950" indent="-285750">
              <a:defRPr kumimoji="1" sz="1200">
                <a:solidFill>
                  <a:schemeClr val="tx1"/>
                </a:solidFill>
                <a:latin typeface="メイリオ" panose="020B0604030504040204" pitchFamily="50" charset="-128"/>
                <a:ea typeface="ＭＳ Ｐゴシック" panose="020B0600070205080204" pitchFamily="50" charset="-128"/>
              </a:defRPr>
            </a:lvl2pPr>
            <a:lvl3pPr marL="1143000" indent="-228600">
              <a:defRPr kumimoji="1" sz="1200">
                <a:solidFill>
                  <a:schemeClr val="tx1"/>
                </a:solidFill>
                <a:latin typeface="メイリオ" panose="020B0604030504040204" pitchFamily="50" charset="-128"/>
                <a:ea typeface="ＭＳ Ｐゴシック" panose="020B0600070205080204" pitchFamily="50" charset="-128"/>
              </a:defRPr>
            </a:lvl3pPr>
            <a:lvl4pPr marL="1600200" indent="-228600">
              <a:defRPr kumimoji="1" sz="1200">
                <a:solidFill>
                  <a:schemeClr val="tx1"/>
                </a:solidFill>
                <a:latin typeface="メイリオ" panose="020B0604030504040204" pitchFamily="50" charset="-128"/>
                <a:ea typeface="ＭＳ Ｐゴシック" panose="020B0600070205080204" pitchFamily="50" charset="-128"/>
              </a:defRPr>
            </a:lvl4pPr>
            <a:lvl5pPr marL="2057400" indent="-228600">
              <a:defRPr kumimoji="1" sz="1200">
                <a:solidFill>
                  <a:schemeClr val="tx1"/>
                </a:solidFill>
                <a:latin typeface="メイリオ" panose="020B060403050404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9pPr>
          </a:lstStyle>
          <a:p>
            <a:pPr>
              <a:defRPr/>
            </a:pPr>
            <a:endParaRPr lang="ja-JP" altLang="en-US" sz="1295" dirty="0">
              <a:latin typeface="BIZ UDPゴシック" panose="020B0400000000000000" pitchFamily="50" charset="-128"/>
              <a:ea typeface="BIZ UDPゴシック" panose="020B0400000000000000" pitchFamily="50" charset="-128"/>
            </a:endParaRPr>
          </a:p>
        </p:txBody>
      </p:sp>
      <p:pic>
        <p:nvPicPr>
          <p:cNvPr id="2" name="Picture 15">
            <a:extLst>
              <a:ext uri="{FF2B5EF4-FFF2-40B4-BE49-F238E27FC236}">
                <a16:creationId xmlns:a16="http://schemas.microsoft.com/office/drawing/2014/main" id="{7B09BDE8-6D5B-406D-9976-C0E6154A0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6" t="65903" r="1489" b="27155"/>
          <a:stretch>
            <a:fillRect/>
          </a:stretch>
        </p:blipFill>
        <p:spPr bwMode="auto">
          <a:xfrm flipV="1">
            <a:off x="0" y="4691381"/>
            <a:ext cx="1069181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a:extLst>
              <a:ext uri="{FF2B5EF4-FFF2-40B4-BE49-F238E27FC236}">
                <a16:creationId xmlns:a16="http://schemas.microsoft.com/office/drawing/2014/main" id="{9998E801-8A2B-988B-B8C2-803DCD5D90D0}"/>
              </a:ext>
            </a:extLst>
          </p:cNvPr>
          <p:cNvSpPr txBox="1">
            <a:spLocks noChangeArrowheads="1"/>
          </p:cNvSpPr>
          <p:nvPr/>
        </p:nvSpPr>
        <p:spPr bwMode="auto">
          <a:xfrm>
            <a:off x="4152302" y="5519456"/>
            <a:ext cx="3057248"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メイリオ" panose="020B0604030504040204" pitchFamily="50" charset="-128"/>
                <a:ea typeface="ＭＳ Ｐゴシック" panose="020B0600070205080204" pitchFamily="50" charset="-128"/>
              </a:defRPr>
            </a:lvl1pPr>
            <a:lvl2pPr marL="742950" indent="-285750">
              <a:defRPr kumimoji="1" sz="1200">
                <a:solidFill>
                  <a:schemeClr val="tx1"/>
                </a:solidFill>
                <a:latin typeface="メイリオ" panose="020B0604030504040204" pitchFamily="50" charset="-128"/>
                <a:ea typeface="ＭＳ Ｐゴシック" panose="020B0600070205080204" pitchFamily="50" charset="-128"/>
              </a:defRPr>
            </a:lvl2pPr>
            <a:lvl3pPr marL="1143000" indent="-228600">
              <a:defRPr kumimoji="1" sz="1200">
                <a:solidFill>
                  <a:schemeClr val="tx1"/>
                </a:solidFill>
                <a:latin typeface="メイリオ" panose="020B0604030504040204" pitchFamily="50" charset="-128"/>
                <a:ea typeface="ＭＳ Ｐゴシック" panose="020B0600070205080204" pitchFamily="50" charset="-128"/>
              </a:defRPr>
            </a:lvl3pPr>
            <a:lvl4pPr marL="1600200" indent="-228600">
              <a:defRPr kumimoji="1" sz="1200">
                <a:solidFill>
                  <a:schemeClr val="tx1"/>
                </a:solidFill>
                <a:latin typeface="メイリオ" panose="020B0604030504040204" pitchFamily="50" charset="-128"/>
                <a:ea typeface="ＭＳ Ｐゴシック" panose="020B0600070205080204" pitchFamily="50" charset="-128"/>
              </a:defRPr>
            </a:lvl4pPr>
            <a:lvl5pPr marL="2057400" indent="-228600">
              <a:defRPr kumimoji="1" sz="1200">
                <a:solidFill>
                  <a:schemeClr val="tx1"/>
                </a:solidFill>
                <a:latin typeface="メイリオ" panose="020B060403050404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9pPr>
          </a:lstStyle>
          <a:p>
            <a:pPr algn="ctr" eaLnBrk="1" hangingPunct="1">
              <a:lnSpc>
                <a:spcPct val="110000"/>
              </a:lnSpc>
              <a:defRPr/>
            </a:pPr>
            <a:r>
              <a:rPr lang="ja-JP" altLang="en-US" sz="2000" dirty="0">
                <a:latin typeface="BIZ UDPゴシック" panose="020B0400000000000000" pitchFamily="50" charset="-128"/>
                <a:ea typeface="BIZ UDPゴシック" panose="020B0400000000000000" pitchFamily="50" charset="-128"/>
              </a:rPr>
              <a:t>キャップクラウド株式会社</a:t>
            </a:r>
          </a:p>
        </p:txBody>
      </p:sp>
      <p:pic>
        <p:nvPicPr>
          <p:cNvPr id="4" name="図 3">
            <a:extLst>
              <a:ext uri="{FF2B5EF4-FFF2-40B4-BE49-F238E27FC236}">
                <a16:creationId xmlns:a16="http://schemas.microsoft.com/office/drawing/2014/main" id="{7A8043BD-5A0E-2FB6-683A-B20FB2E15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925" y="5627540"/>
            <a:ext cx="561377" cy="561377"/>
          </a:xfrm>
          <a:prstGeom prst="rect">
            <a:avLst/>
          </a:prstGeom>
        </p:spPr>
      </p:pic>
      <p:sp>
        <p:nvSpPr>
          <p:cNvPr id="5" name="テキスト ボックス 4">
            <a:extLst>
              <a:ext uri="{FF2B5EF4-FFF2-40B4-BE49-F238E27FC236}">
                <a16:creationId xmlns:a16="http://schemas.microsoft.com/office/drawing/2014/main" id="{4E93E0DA-002E-1680-9DEC-870ECE7D94BD}"/>
              </a:ext>
            </a:extLst>
          </p:cNvPr>
          <p:cNvSpPr txBox="1"/>
          <p:nvPr/>
        </p:nvSpPr>
        <p:spPr>
          <a:xfrm>
            <a:off x="4152360" y="5922747"/>
            <a:ext cx="3057132" cy="307777"/>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クラウドインテグレーション</a:t>
            </a:r>
            <a:r>
              <a:rPr kumimoji="1" lang="ja-JP" altLang="en-US" sz="1400" dirty="0">
                <a:latin typeface="BIZ UDPゴシック" panose="020B0400000000000000" pitchFamily="50" charset="-128"/>
                <a:ea typeface="BIZ UDPゴシック" panose="020B0400000000000000" pitchFamily="50" charset="-128"/>
              </a:rPr>
              <a:t>事業部</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179AF00-5301-4E11-ABE5-02E36D815296}"/>
              </a:ext>
            </a:extLst>
          </p:cNvPr>
          <p:cNvSpPr txBox="1"/>
          <p:nvPr/>
        </p:nvSpPr>
        <p:spPr>
          <a:xfrm>
            <a:off x="4506685" y="4298634"/>
            <a:ext cx="1678442" cy="338554"/>
          </a:xfrm>
          <a:prstGeom prst="rect">
            <a:avLst/>
          </a:prstGeom>
          <a:noFill/>
        </p:spPr>
        <p:txBody>
          <a:bodyPr wrap="square" rtlCol="0">
            <a:spAutoFit/>
          </a:bodyPr>
          <a:lstStyle/>
          <a:p>
            <a:pPr algn="ctr"/>
            <a:r>
              <a:rPr kumimoji="1" lang="ja-JP" altLang="en-US" sz="1600" dirty="0">
                <a:latin typeface="BIZ UDPゴシック" panose="020B0400000000000000" pitchFamily="50" charset="-128"/>
                <a:ea typeface="BIZ UDPゴシック" panose="020B0400000000000000" pitchFamily="50" charset="-128"/>
              </a:rPr>
              <a:t>第</a:t>
            </a:r>
            <a:r>
              <a:rPr lang="en-US" altLang="ja-JP" sz="1600" dirty="0">
                <a:latin typeface="BIZ UDPゴシック" panose="020B0400000000000000" pitchFamily="50" charset="-128"/>
                <a:ea typeface="BIZ UDPゴシック" panose="020B0400000000000000" pitchFamily="50" charset="-128"/>
              </a:rPr>
              <a:t>12</a:t>
            </a:r>
            <a:r>
              <a:rPr lang="ja-JP" altLang="en-US" sz="1600" dirty="0">
                <a:latin typeface="BIZ UDPゴシック" panose="020B0400000000000000" pitchFamily="50" charset="-128"/>
                <a:ea typeface="BIZ UDPゴシック" panose="020B0400000000000000" pitchFamily="50" charset="-128"/>
              </a:rPr>
              <a:t>版</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7" name="Text Box 9">
            <a:extLst>
              <a:ext uri="{FF2B5EF4-FFF2-40B4-BE49-F238E27FC236}">
                <a16:creationId xmlns:a16="http://schemas.microsoft.com/office/drawing/2014/main" id="{BF75BFB6-7FD1-812A-87C2-BE5BE21A198A}"/>
              </a:ext>
            </a:extLst>
          </p:cNvPr>
          <p:cNvSpPr txBox="1">
            <a:spLocks noChangeArrowheads="1"/>
          </p:cNvSpPr>
          <p:nvPr/>
        </p:nvSpPr>
        <p:spPr bwMode="auto">
          <a:xfrm>
            <a:off x="0" y="2282758"/>
            <a:ext cx="10691813" cy="16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a:solidFill>
                  <a:schemeClr val="tx1"/>
                </a:solidFill>
                <a:latin typeface="メイリオ" panose="020B0604030504040204" pitchFamily="50" charset="-128"/>
                <a:ea typeface="ＭＳ Ｐゴシック" panose="020B0600070205080204" pitchFamily="50" charset="-128"/>
              </a:defRPr>
            </a:lvl1pPr>
            <a:lvl2pPr marL="742950" indent="-285750">
              <a:defRPr kumimoji="1" sz="1200">
                <a:solidFill>
                  <a:schemeClr val="tx1"/>
                </a:solidFill>
                <a:latin typeface="メイリオ" panose="020B0604030504040204" pitchFamily="50" charset="-128"/>
                <a:ea typeface="ＭＳ Ｐゴシック" panose="020B0600070205080204" pitchFamily="50" charset="-128"/>
              </a:defRPr>
            </a:lvl2pPr>
            <a:lvl3pPr marL="1143000" indent="-228600">
              <a:defRPr kumimoji="1" sz="1200">
                <a:solidFill>
                  <a:schemeClr val="tx1"/>
                </a:solidFill>
                <a:latin typeface="メイリオ" panose="020B0604030504040204" pitchFamily="50" charset="-128"/>
                <a:ea typeface="ＭＳ Ｐゴシック" panose="020B0600070205080204" pitchFamily="50" charset="-128"/>
              </a:defRPr>
            </a:lvl3pPr>
            <a:lvl4pPr marL="1600200" indent="-228600">
              <a:defRPr kumimoji="1" sz="1200">
                <a:solidFill>
                  <a:schemeClr val="tx1"/>
                </a:solidFill>
                <a:latin typeface="メイリオ" panose="020B0604030504040204" pitchFamily="50" charset="-128"/>
                <a:ea typeface="ＭＳ Ｐゴシック" panose="020B0600070205080204" pitchFamily="50" charset="-128"/>
              </a:defRPr>
            </a:lvl4pPr>
            <a:lvl5pPr marL="2057400" indent="-228600">
              <a:defRPr kumimoji="1" sz="1200">
                <a:solidFill>
                  <a:schemeClr val="tx1"/>
                </a:solidFill>
                <a:latin typeface="メイリオ" panose="020B0604030504040204" pitchFamily="50" charset="-128"/>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メイリオ" panose="020B0604030504040204" pitchFamily="50" charset="-128"/>
                <a:ea typeface="ＭＳ Ｐゴシック" panose="020B0600070205080204" pitchFamily="50" charset="-128"/>
              </a:defRPr>
            </a:lvl9pPr>
          </a:lstStyle>
          <a:p>
            <a:pPr algn="ctr">
              <a:lnSpc>
                <a:spcPct val="150000"/>
              </a:lnSpc>
              <a:defRPr/>
            </a:pPr>
            <a:r>
              <a:rPr lang="ja-JP" altLang="en-US" sz="3600" b="1" dirty="0">
                <a:latin typeface="BIZ UDPゴシック" panose="020B0400000000000000" pitchFamily="50" charset="-128"/>
                <a:ea typeface="BIZ UDPゴシック" panose="020B0400000000000000" pitchFamily="50" charset="-128"/>
              </a:rPr>
              <a:t>関連レコード一覧表示プラグイン</a:t>
            </a:r>
            <a:endParaRPr lang="en-US" altLang="ja-JP" sz="3600" b="1" dirty="0">
              <a:latin typeface="BIZ UDPゴシック" panose="020B0400000000000000" pitchFamily="50" charset="-128"/>
              <a:ea typeface="BIZ UDPゴシック" panose="020B0400000000000000" pitchFamily="50" charset="-128"/>
            </a:endParaRPr>
          </a:p>
          <a:p>
            <a:pPr algn="ctr">
              <a:lnSpc>
                <a:spcPct val="150000"/>
              </a:lnSpc>
              <a:defRPr/>
            </a:pPr>
            <a:r>
              <a:rPr lang="ja-JP" altLang="en-US" sz="3600" b="1" dirty="0">
                <a:latin typeface="BIZ UDPゴシック" panose="020B0400000000000000" pitchFamily="50" charset="-128"/>
                <a:ea typeface="BIZ UDPゴシック" panose="020B0400000000000000" pitchFamily="50" charset="-128"/>
              </a:rPr>
              <a:t>ご利用手引書</a:t>
            </a:r>
            <a:endParaRPr lang="en-US" altLang="ja-JP" sz="3600" b="1"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21D9CEC7-3365-BAF0-CEA6-AD66C3783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3204" y="4130146"/>
            <a:ext cx="412363" cy="286544"/>
          </a:xfrm>
          <a:prstGeom prst="rect">
            <a:avLst/>
          </a:prstGeom>
        </p:spPr>
      </p:pic>
      <p:sp>
        <p:nvSpPr>
          <p:cNvPr id="9" name="テキスト ボックス 8">
            <a:extLst>
              <a:ext uri="{FF2B5EF4-FFF2-40B4-BE49-F238E27FC236}">
                <a16:creationId xmlns:a16="http://schemas.microsoft.com/office/drawing/2014/main" id="{04939A5A-8D57-A313-5556-EB6C53AE3C57}"/>
              </a:ext>
            </a:extLst>
          </p:cNvPr>
          <p:cNvSpPr txBox="1"/>
          <p:nvPr/>
        </p:nvSpPr>
        <p:spPr>
          <a:xfrm>
            <a:off x="9591622" y="4463527"/>
            <a:ext cx="1100191" cy="184666"/>
          </a:xfrm>
          <a:prstGeom prst="rect">
            <a:avLst/>
          </a:prstGeom>
          <a:noFill/>
        </p:spPr>
        <p:txBody>
          <a:bodyPr wrap="square" rtlCol="0">
            <a:spAutoFit/>
          </a:bodyPr>
          <a:lstStyle/>
          <a:p>
            <a:pPr algn="r"/>
            <a:r>
              <a:rPr kumimoji="1" lang="en-US" altLang="ja-JP" sz="600" dirty="0">
                <a:latin typeface="BIZ UDPゴシック" panose="020B0400000000000000" pitchFamily="50" charset="-128"/>
                <a:ea typeface="BIZ UDPゴシック" panose="020B0400000000000000" pitchFamily="50" charset="-128"/>
              </a:rPr>
              <a:t>Powered by kintone</a:t>
            </a:r>
            <a:endParaRPr kumimoji="1" lang="ja-JP" altLang="en-US" sz="600" dirty="0">
              <a:latin typeface="BIZ UDPゴシック" panose="020B0400000000000000" pitchFamily="50" charset="-128"/>
              <a:ea typeface="BIZ UDPゴシック" panose="020B0400000000000000" pitchFamily="50" charset="-128"/>
            </a:endParaRPr>
          </a:p>
        </p:txBody>
      </p:sp>
      <p:pic>
        <p:nvPicPr>
          <p:cNvPr id="10" name="図 9" descr="図形&#10;&#10;中程度の精度で自動的に生成された説明">
            <a:extLst>
              <a:ext uri="{FF2B5EF4-FFF2-40B4-BE49-F238E27FC236}">
                <a16:creationId xmlns:a16="http://schemas.microsoft.com/office/drawing/2014/main" id="{CE47E198-16D4-CDBD-B5B3-87A11B35E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3705" y="1642531"/>
            <a:ext cx="2464400" cy="363600"/>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CAA1B654-1FDF-C430-7B86-98D6741B6B77}"/>
              </a:ext>
            </a:extLst>
          </p:cNvPr>
          <p:cNvSpPr/>
          <p:nvPr/>
        </p:nvSpPr>
        <p:spPr bwMode="auto">
          <a:xfrm>
            <a:off x="263394" y="1139535"/>
            <a:ext cx="8801196" cy="2006001"/>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pic>
        <p:nvPicPr>
          <p:cNvPr id="11" name="図 10">
            <a:extLst>
              <a:ext uri="{FF2B5EF4-FFF2-40B4-BE49-F238E27FC236}">
                <a16:creationId xmlns:a16="http://schemas.microsoft.com/office/drawing/2014/main" id="{72470EA1-0557-5FF4-3A19-44A0150DE2DC}"/>
              </a:ext>
            </a:extLst>
          </p:cNvPr>
          <p:cNvPicPr>
            <a:picLocks noChangeAspect="1"/>
          </p:cNvPicPr>
          <p:nvPr/>
        </p:nvPicPr>
        <p:blipFill>
          <a:blip r:embed="rId2"/>
          <a:srcRect r="677" b="3063"/>
          <a:stretch/>
        </p:blipFill>
        <p:spPr>
          <a:xfrm>
            <a:off x="370475" y="2023910"/>
            <a:ext cx="6700886" cy="1047712"/>
          </a:xfrm>
          <a:prstGeom prst="rect">
            <a:avLst/>
          </a:prstGeom>
          <a:ln>
            <a:solidFill>
              <a:schemeClr val="bg1">
                <a:lumMod val="75000"/>
              </a:schemeClr>
            </a:solidFill>
          </a:ln>
        </p:spPr>
      </p:pic>
      <p:sp>
        <p:nvSpPr>
          <p:cNvPr id="94" name="正方形/長方形 93">
            <a:extLst>
              <a:ext uri="{FF2B5EF4-FFF2-40B4-BE49-F238E27FC236}">
                <a16:creationId xmlns:a16="http://schemas.microsoft.com/office/drawing/2014/main" id="{55C0A87F-D604-D051-CCBA-A5792034D8DA}"/>
              </a:ext>
            </a:extLst>
          </p:cNvPr>
          <p:cNvSpPr/>
          <p:nvPr/>
        </p:nvSpPr>
        <p:spPr bwMode="auto">
          <a:xfrm>
            <a:off x="6327843" y="5819552"/>
            <a:ext cx="3844799" cy="661720"/>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pic>
        <p:nvPicPr>
          <p:cNvPr id="37" name="図 36">
            <a:extLst>
              <a:ext uri="{FF2B5EF4-FFF2-40B4-BE49-F238E27FC236}">
                <a16:creationId xmlns:a16="http://schemas.microsoft.com/office/drawing/2014/main" id="{D8D0D340-3E0D-0F9B-DAB5-F282037B3969}"/>
              </a:ext>
            </a:extLst>
          </p:cNvPr>
          <p:cNvPicPr>
            <a:picLocks noChangeAspect="1"/>
          </p:cNvPicPr>
          <p:nvPr/>
        </p:nvPicPr>
        <p:blipFill rotWithShape="1">
          <a:blip r:embed="rId3"/>
          <a:srcRect r="38326" b="42762"/>
          <a:stretch/>
        </p:blipFill>
        <p:spPr>
          <a:xfrm>
            <a:off x="252102" y="3425801"/>
            <a:ext cx="5919197" cy="3550134"/>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25C28E58-7971-458C-B687-341420BBA3E5}"/>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プラグイン設定５</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08A07-A806-482C-87CA-3B1B9F4DD4EF}"/>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・一覧画面表示設定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799C4C2-C035-EB54-0FC5-5371B84F4802}"/>
              </a:ext>
            </a:extLst>
          </p:cNvPr>
          <p:cNvSpPr txBox="1"/>
          <p:nvPr/>
        </p:nvSpPr>
        <p:spPr>
          <a:xfrm>
            <a:off x="286356" y="1163092"/>
            <a:ext cx="8778234" cy="830997"/>
          </a:xfrm>
          <a:prstGeom prst="rect">
            <a:avLst/>
          </a:prstGeom>
          <a:noFill/>
        </p:spPr>
        <p:txBody>
          <a:bodyPr wrap="square" rtlCol="0">
            <a:spAutoFit/>
          </a:bodyPr>
          <a:lstStyle/>
          <a:p>
            <a:r>
              <a:rPr lang="ja-JP" altLang="en-US" sz="1200" b="1" u="sng" dirty="0">
                <a:latin typeface="BIZ UDPゴシック" panose="020B0400000000000000" pitchFamily="50" charset="-128"/>
                <a:ea typeface="BIZ UDPゴシック" panose="020B0400000000000000" pitchFamily="50" charset="-128"/>
              </a:rPr>
              <a:t>表示枠について</a:t>
            </a:r>
            <a:endParaRPr lang="en-US" altLang="ja-JP" sz="1200" b="1" u="sng"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a:t>
            </a:r>
            <a:r>
              <a:rPr kumimoji="1" lang="en-US" altLang="ja-JP" sz="1200" dirty="0">
                <a:latin typeface="BIZ UDPゴシック" panose="020B0400000000000000" pitchFamily="50" charset="-128"/>
                <a:ea typeface="BIZ UDPゴシック" panose="020B0400000000000000" pitchFamily="50" charset="-128"/>
              </a:rPr>
              <a:t>0&gt;</a:t>
            </a:r>
            <a:r>
              <a:rPr lang="ja-JP" altLang="en-US" sz="1200" dirty="0">
                <a:latin typeface="BIZ UDPゴシック" panose="020B0400000000000000" pitchFamily="50" charset="-128"/>
                <a:ea typeface="BIZ UDPゴシック" panose="020B0400000000000000" pitchFamily="50" charset="-128"/>
              </a:rPr>
              <a:t>で選択したカスタマイズビュー上に、左端から表示枠１、表示枠２</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の順で表示されます。</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１つの表示枠内に選択できるのは、通常フィールドあるいは同一関連レコード一覧内のフィールドのみです。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通常フィールドや複数の関連レコード一覧内のフィールドを組み合わせて一覧表示したい場合は、表示枠を複数設定してください。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1" name="四角形: 角を丸くする 40">
            <a:extLst>
              <a:ext uri="{FF2B5EF4-FFF2-40B4-BE49-F238E27FC236}">
                <a16:creationId xmlns:a16="http://schemas.microsoft.com/office/drawing/2014/main" id="{50ABE8AA-6C7E-778F-10F6-617B2195290F}"/>
              </a:ext>
            </a:extLst>
          </p:cNvPr>
          <p:cNvSpPr/>
          <p:nvPr/>
        </p:nvSpPr>
        <p:spPr bwMode="auto">
          <a:xfrm>
            <a:off x="601980" y="2052273"/>
            <a:ext cx="2266950" cy="988869"/>
          </a:xfrm>
          <a:prstGeom prst="roundRect">
            <a:avLst>
              <a:gd name="adj" fmla="val 3028"/>
            </a:avLst>
          </a:prstGeom>
          <a:noFill/>
          <a:ln w="28575">
            <a:solidFill>
              <a:srgbClr val="FF0000"/>
            </a:solidFill>
            <a:prstDash val="solid"/>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43" name="四角形: 角を丸くする 42">
            <a:extLst>
              <a:ext uri="{FF2B5EF4-FFF2-40B4-BE49-F238E27FC236}">
                <a16:creationId xmlns:a16="http://schemas.microsoft.com/office/drawing/2014/main" id="{9A7A9E0F-6E8A-C1C1-5DA7-14E418D6263F}"/>
              </a:ext>
            </a:extLst>
          </p:cNvPr>
          <p:cNvSpPr/>
          <p:nvPr/>
        </p:nvSpPr>
        <p:spPr bwMode="auto">
          <a:xfrm>
            <a:off x="2926080" y="2052273"/>
            <a:ext cx="2061210" cy="988869"/>
          </a:xfrm>
          <a:prstGeom prst="roundRect">
            <a:avLst>
              <a:gd name="adj" fmla="val 3028"/>
            </a:avLst>
          </a:prstGeom>
          <a:noFill/>
          <a:ln w="28575">
            <a:solidFill>
              <a:srgbClr val="FF0000"/>
            </a:solidFill>
            <a:prstDash val="solid"/>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44" name="四角形: 角を丸くする 43">
            <a:extLst>
              <a:ext uri="{FF2B5EF4-FFF2-40B4-BE49-F238E27FC236}">
                <a16:creationId xmlns:a16="http://schemas.microsoft.com/office/drawing/2014/main" id="{EFD91861-EB12-9648-B700-7AEC4BA2DFB2}"/>
              </a:ext>
            </a:extLst>
          </p:cNvPr>
          <p:cNvSpPr/>
          <p:nvPr/>
        </p:nvSpPr>
        <p:spPr bwMode="auto">
          <a:xfrm>
            <a:off x="5031105" y="2052273"/>
            <a:ext cx="2020048" cy="988869"/>
          </a:xfrm>
          <a:prstGeom prst="roundRect">
            <a:avLst>
              <a:gd name="adj" fmla="val 3028"/>
            </a:avLst>
          </a:prstGeom>
          <a:noFill/>
          <a:ln w="28575">
            <a:solidFill>
              <a:srgbClr val="FF0000"/>
            </a:solidFill>
            <a:prstDash val="solid"/>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grpSp>
        <p:nvGrpSpPr>
          <p:cNvPr id="50" name="グループ化 49">
            <a:extLst>
              <a:ext uri="{FF2B5EF4-FFF2-40B4-BE49-F238E27FC236}">
                <a16:creationId xmlns:a16="http://schemas.microsoft.com/office/drawing/2014/main" id="{AAF75E71-19E9-BF62-9259-60D88816C5B2}"/>
              </a:ext>
            </a:extLst>
          </p:cNvPr>
          <p:cNvGrpSpPr/>
          <p:nvPr/>
        </p:nvGrpSpPr>
        <p:grpSpPr>
          <a:xfrm>
            <a:off x="2123355" y="2691571"/>
            <a:ext cx="748225" cy="276999"/>
            <a:chOff x="2726492" y="6505133"/>
            <a:chExt cx="748225" cy="276999"/>
          </a:xfrm>
        </p:grpSpPr>
        <p:sp>
          <p:nvSpPr>
            <p:cNvPr id="48" name="正方形/長方形 47">
              <a:extLst>
                <a:ext uri="{FF2B5EF4-FFF2-40B4-BE49-F238E27FC236}">
                  <a16:creationId xmlns:a16="http://schemas.microsoft.com/office/drawing/2014/main" id="{28140CDB-22F4-9BD9-90B2-BCF6A821DAB6}"/>
                </a:ext>
              </a:extLst>
            </p:cNvPr>
            <p:cNvSpPr/>
            <p:nvPr/>
          </p:nvSpPr>
          <p:spPr bwMode="auto">
            <a:xfrm>
              <a:off x="2763549" y="6531072"/>
              <a:ext cx="642673" cy="211126"/>
            </a:xfrm>
            <a:prstGeom prst="rect">
              <a:avLst/>
            </a:prstGeom>
            <a:solidFill>
              <a:srgbClr val="FF0000"/>
            </a:solidFill>
            <a:ln w="25400">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24CF72D1-0BF4-A66A-0067-3BCC5B987DA3}"/>
                </a:ext>
              </a:extLst>
            </p:cNvPr>
            <p:cNvSpPr txBox="1"/>
            <p:nvPr/>
          </p:nvSpPr>
          <p:spPr>
            <a:xfrm>
              <a:off x="2726492" y="6505133"/>
              <a:ext cx="748225" cy="276999"/>
            </a:xfrm>
            <a:prstGeom prst="rect">
              <a:avLst/>
            </a:prstGeom>
            <a:noFill/>
          </p:spPr>
          <p:txBody>
            <a:bodyPr wrap="square">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表示枠１</a:t>
              </a:r>
              <a:endParaRPr lang="ja-JP" altLang="en-US" sz="1200" b="1" dirty="0">
                <a:solidFill>
                  <a:schemeClr val="bg1"/>
                </a:solidFill>
              </a:endParaRPr>
            </a:p>
          </p:txBody>
        </p:sp>
      </p:grpSp>
      <p:grpSp>
        <p:nvGrpSpPr>
          <p:cNvPr id="51" name="グループ化 50">
            <a:extLst>
              <a:ext uri="{FF2B5EF4-FFF2-40B4-BE49-F238E27FC236}">
                <a16:creationId xmlns:a16="http://schemas.microsoft.com/office/drawing/2014/main" id="{95F8A34B-6DF1-F93F-59F1-4F1AA1334609}"/>
              </a:ext>
            </a:extLst>
          </p:cNvPr>
          <p:cNvGrpSpPr/>
          <p:nvPr/>
        </p:nvGrpSpPr>
        <p:grpSpPr>
          <a:xfrm>
            <a:off x="4240384" y="2691571"/>
            <a:ext cx="805809" cy="276999"/>
            <a:chOff x="2715062" y="6505133"/>
            <a:chExt cx="805809" cy="276999"/>
          </a:xfrm>
        </p:grpSpPr>
        <p:sp>
          <p:nvSpPr>
            <p:cNvPr id="52" name="正方形/長方形 51">
              <a:extLst>
                <a:ext uri="{FF2B5EF4-FFF2-40B4-BE49-F238E27FC236}">
                  <a16:creationId xmlns:a16="http://schemas.microsoft.com/office/drawing/2014/main" id="{F3B1BE4E-5071-8DFD-E908-26819CDD0917}"/>
                </a:ext>
              </a:extLst>
            </p:cNvPr>
            <p:cNvSpPr/>
            <p:nvPr/>
          </p:nvSpPr>
          <p:spPr bwMode="auto">
            <a:xfrm>
              <a:off x="2763549" y="6531072"/>
              <a:ext cx="642673" cy="211126"/>
            </a:xfrm>
            <a:prstGeom prst="rect">
              <a:avLst/>
            </a:prstGeom>
            <a:solidFill>
              <a:srgbClr val="FF0000"/>
            </a:solidFill>
            <a:ln w="25400">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56BCA3CF-1F95-18CB-08F4-578CB90E4A4E}"/>
                </a:ext>
              </a:extLst>
            </p:cNvPr>
            <p:cNvSpPr txBox="1"/>
            <p:nvPr/>
          </p:nvSpPr>
          <p:spPr>
            <a:xfrm>
              <a:off x="2715062" y="6505133"/>
              <a:ext cx="805809" cy="276999"/>
            </a:xfrm>
            <a:prstGeom prst="rect">
              <a:avLst/>
            </a:prstGeom>
            <a:noFill/>
          </p:spPr>
          <p:txBody>
            <a:bodyPr wrap="square">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表示枠</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2</a:t>
              </a:r>
              <a:endParaRPr lang="ja-JP" altLang="en-US" sz="1200" b="1" dirty="0">
                <a:solidFill>
                  <a:schemeClr val="bg1"/>
                </a:solidFill>
              </a:endParaRPr>
            </a:p>
          </p:txBody>
        </p:sp>
      </p:grpSp>
      <p:grpSp>
        <p:nvGrpSpPr>
          <p:cNvPr id="54" name="グループ化 53">
            <a:extLst>
              <a:ext uri="{FF2B5EF4-FFF2-40B4-BE49-F238E27FC236}">
                <a16:creationId xmlns:a16="http://schemas.microsoft.com/office/drawing/2014/main" id="{27F571FB-F3CF-AF75-F6AF-CC2CE3E8635E}"/>
              </a:ext>
            </a:extLst>
          </p:cNvPr>
          <p:cNvGrpSpPr/>
          <p:nvPr/>
        </p:nvGrpSpPr>
        <p:grpSpPr>
          <a:xfrm>
            <a:off x="6297414" y="2691571"/>
            <a:ext cx="805809" cy="276999"/>
            <a:chOff x="2715062" y="6505133"/>
            <a:chExt cx="805809" cy="276999"/>
          </a:xfrm>
        </p:grpSpPr>
        <p:sp>
          <p:nvSpPr>
            <p:cNvPr id="55" name="正方形/長方形 54">
              <a:extLst>
                <a:ext uri="{FF2B5EF4-FFF2-40B4-BE49-F238E27FC236}">
                  <a16:creationId xmlns:a16="http://schemas.microsoft.com/office/drawing/2014/main" id="{9AB74600-1C62-9EAD-7E52-B6B8C80BF551}"/>
                </a:ext>
              </a:extLst>
            </p:cNvPr>
            <p:cNvSpPr/>
            <p:nvPr/>
          </p:nvSpPr>
          <p:spPr bwMode="auto">
            <a:xfrm>
              <a:off x="2763549" y="6531072"/>
              <a:ext cx="642673" cy="211126"/>
            </a:xfrm>
            <a:prstGeom prst="rect">
              <a:avLst/>
            </a:prstGeom>
            <a:solidFill>
              <a:srgbClr val="FF0000"/>
            </a:solidFill>
            <a:ln w="25400">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83A8C802-9857-AD2C-964F-27E3E163588A}"/>
                </a:ext>
              </a:extLst>
            </p:cNvPr>
            <p:cNvSpPr txBox="1"/>
            <p:nvPr/>
          </p:nvSpPr>
          <p:spPr>
            <a:xfrm>
              <a:off x="2715062" y="6505133"/>
              <a:ext cx="805809" cy="276999"/>
            </a:xfrm>
            <a:prstGeom prst="rect">
              <a:avLst/>
            </a:prstGeom>
            <a:noFill/>
          </p:spPr>
          <p:txBody>
            <a:bodyPr wrap="square">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表示枠</a:t>
              </a:r>
              <a:r>
                <a:rPr kumimoji="1" lang="en-US" altLang="ja-JP" sz="1200" b="1" dirty="0">
                  <a:solidFill>
                    <a:schemeClr val="bg1"/>
                  </a:solidFill>
                  <a:latin typeface="BIZ UDPゴシック" panose="020B0400000000000000" pitchFamily="50" charset="-128"/>
                  <a:ea typeface="BIZ UDPゴシック" panose="020B0400000000000000" pitchFamily="50" charset="-128"/>
                </a:rPr>
                <a:t>3</a:t>
              </a:r>
              <a:endParaRPr lang="ja-JP" altLang="en-US" sz="1200" b="1" dirty="0">
                <a:solidFill>
                  <a:schemeClr val="bg1"/>
                </a:solidFill>
              </a:endParaRPr>
            </a:p>
          </p:txBody>
        </p:sp>
      </p:grpSp>
      <p:cxnSp>
        <p:nvCxnSpPr>
          <p:cNvPr id="61" name="直線コネクタ 60">
            <a:extLst>
              <a:ext uri="{FF2B5EF4-FFF2-40B4-BE49-F238E27FC236}">
                <a16:creationId xmlns:a16="http://schemas.microsoft.com/office/drawing/2014/main" id="{649CACCA-50B1-886B-2820-70222629BE91}"/>
              </a:ext>
            </a:extLst>
          </p:cNvPr>
          <p:cNvCxnSpPr>
            <a:cxnSpLocks/>
          </p:cNvCxnSpPr>
          <p:nvPr/>
        </p:nvCxnSpPr>
        <p:spPr>
          <a:xfrm flipH="1">
            <a:off x="1600809" y="3696258"/>
            <a:ext cx="904517" cy="310226"/>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BB2174E-1591-50C8-F2B4-092CA4D08041}"/>
              </a:ext>
            </a:extLst>
          </p:cNvPr>
          <p:cNvSpPr txBox="1"/>
          <p:nvPr/>
        </p:nvSpPr>
        <p:spPr>
          <a:xfrm>
            <a:off x="3368040" y="4178287"/>
            <a:ext cx="2448106"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表示枠内の設定をリセットします。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cxnSp>
        <p:nvCxnSpPr>
          <p:cNvPr id="66" name="直線コネクタ 65">
            <a:extLst>
              <a:ext uri="{FF2B5EF4-FFF2-40B4-BE49-F238E27FC236}">
                <a16:creationId xmlns:a16="http://schemas.microsoft.com/office/drawing/2014/main" id="{AD816C5A-64FB-734B-90CD-903F88C8D791}"/>
              </a:ext>
            </a:extLst>
          </p:cNvPr>
          <p:cNvCxnSpPr>
            <a:cxnSpLocks/>
          </p:cNvCxnSpPr>
          <p:nvPr/>
        </p:nvCxnSpPr>
        <p:spPr>
          <a:xfrm flipH="1" flipV="1">
            <a:off x="2931473" y="4188366"/>
            <a:ext cx="436567" cy="138499"/>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D0884C71-36F8-DA75-2C36-06C212D044AD}"/>
              </a:ext>
            </a:extLst>
          </p:cNvPr>
          <p:cNvSpPr txBox="1"/>
          <p:nvPr/>
        </p:nvSpPr>
        <p:spPr>
          <a:xfrm>
            <a:off x="2121796" y="5971646"/>
            <a:ext cx="1619354"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表示枠を追加します。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cxnSp>
        <p:nvCxnSpPr>
          <p:cNvPr id="74" name="直線コネクタ 73">
            <a:extLst>
              <a:ext uri="{FF2B5EF4-FFF2-40B4-BE49-F238E27FC236}">
                <a16:creationId xmlns:a16="http://schemas.microsoft.com/office/drawing/2014/main" id="{01BE5059-A8AE-057B-9B6D-2AFCAA469056}"/>
              </a:ext>
            </a:extLst>
          </p:cNvPr>
          <p:cNvCxnSpPr>
            <a:cxnSpLocks/>
          </p:cNvCxnSpPr>
          <p:nvPr/>
        </p:nvCxnSpPr>
        <p:spPr>
          <a:xfrm flipH="1" flipV="1">
            <a:off x="1761434" y="5975298"/>
            <a:ext cx="382553" cy="165724"/>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D6FA14ED-3EFB-6E14-5A6B-819B98312C3B}"/>
              </a:ext>
            </a:extLst>
          </p:cNvPr>
          <p:cNvSpPr/>
          <p:nvPr/>
        </p:nvSpPr>
        <p:spPr bwMode="auto">
          <a:xfrm>
            <a:off x="4928582" y="6330453"/>
            <a:ext cx="760768" cy="253642"/>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E1107B97-BB91-FBD3-0E13-E30ABE85B0FD}"/>
              </a:ext>
            </a:extLst>
          </p:cNvPr>
          <p:cNvSpPr txBox="1"/>
          <p:nvPr/>
        </p:nvSpPr>
        <p:spPr>
          <a:xfrm>
            <a:off x="4536229" y="6659313"/>
            <a:ext cx="1619354"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表示枠を削除します。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pic>
        <p:nvPicPr>
          <p:cNvPr id="80" name="図 79">
            <a:extLst>
              <a:ext uri="{FF2B5EF4-FFF2-40B4-BE49-F238E27FC236}">
                <a16:creationId xmlns:a16="http://schemas.microsoft.com/office/drawing/2014/main" id="{BCAE1B02-3CC3-096C-B628-C0804B69DECD}"/>
              </a:ext>
            </a:extLst>
          </p:cNvPr>
          <p:cNvPicPr>
            <a:picLocks noChangeAspect="1"/>
          </p:cNvPicPr>
          <p:nvPr/>
        </p:nvPicPr>
        <p:blipFill>
          <a:blip r:embed="rId4"/>
          <a:stretch>
            <a:fillRect/>
          </a:stretch>
        </p:blipFill>
        <p:spPr>
          <a:xfrm>
            <a:off x="6483978" y="3437882"/>
            <a:ext cx="2607026" cy="1656086"/>
          </a:xfrm>
          <a:prstGeom prst="rect">
            <a:avLst/>
          </a:prstGeom>
        </p:spPr>
      </p:pic>
      <p:pic>
        <p:nvPicPr>
          <p:cNvPr id="85" name="グラフィックス 84" descr="カーソル 単色塗りつぶし">
            <a:extLst>
              <a:ext uri="{FF2B5EF4-FFF2-40B4-BE49-F238E27FC236}">
                <a16:creationId xmlns:a16="http://schemas.microsoft.com/office/drawing/2014/main" id="{E1EB83CC-897B-0480-5338-727B508B461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489" y="4839134"/>
            <a:ext cx="257696" cy="257696"/>
          </a:xfrm>
          <a:prstGeom prst="rect">
            <a:avLst/>
          </a:prstGeom>
        </p:spPr>
      </p:pic>
      <p:sp>
        <p:nvSpPr>
          <p:cNvPr id="86" name="テキスト ボックス 85">
            <a:extLst>
              <a:ext uri="{FF2B5EF4-FFF2-40B4-BE49-F238E27FC236}">
                <a16:creationId xmlns:a16="http://schemas.microsoft.com/office/drawing/2014/main" id="{58D123F2-3D53-C796-0BAF-3BC3AA244BF6}"/>
              </a:ext>
            </a:extLst>
          </p:cNvPr>
          <p:cNvSpPr txBox="1"/>
          <p:nvPr/>
        </p:nvSpPr>
        <p:spPr>
          <a:xfrm>
            <a:off x="6383150" y="5099426"/>
            <a:ext cx="4155305" cy="461665"/>
          </a:xfrm>
          <a:prstGeom prst="rect">
            <a:avLst/>
          </a:prstGeom>
          <a:noFill/>
        </p:spPr>
        <p:txBody>
          <a:bodyPr wrap="none" rtlCol="0">
            <a:spAutoFit/>
          </a:bodyPr>
          <a:lstStyle/>
          <a:p>
            <a:r>
              <a:rPr kumimoji="1" lang="ja-JP" altLang="en-US" sz="1200" dirty="0">
                <a:solidFill>
                  <a:srgbClr val="FF0000"/>
                </a:solidFill>
                <a:latin typeface="BIZ UDPゴシック" panose="020B0400000000000000" pitchFamily="50" charset="-128"/>
                <a:ea typeface="BIZ UDPゴシック" panose="020B0400000000000000" pitchFamily="50" charset="-128"/>
              </a:rPr>
              <a:t>移動先の表示枠を選択して「実行」ボタン</a:t>
            </a:r>
            <a:r>
              <a:rPr lang="ja-JP" altLang="en-US" sz="1200" dirty="0">
                <a:solidFill>
                  <a:srgbClr val="FF0000"/>
                </a:solidFill>
                <a:latin typeface="BIZ UDPゴシック" panose="020B0400000000000000" pitchFamily="50" charset="-128"/>
                <a:ea typeface="BIZ UDPゴシック" panose="020B0400000000000000" pitchFamily="50" charset="-128"/>
              </a:rPr>
              <a:t>をクリックします。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移動先とする表示枠は事前に追加しておく必要があります。</a:t>
            </a:r>
          </a:p>
        </p:txBody>
      </p:sp>
      <p:sp>
        <p:nvSpPr>
          <p:cNvPr id="88" name="正方形/長方形 87">
            <a:extLst>
              <a:ext uri="{FF2B5EF4-FFF2-40B4-BE49-F238E27FC236}">
                <a16:creationId xmlns:a16="http://schemas.microsoft.com/office/drawing/2014/main" id="{5B175D06-FD7A-0765-1192-F4018D65691E}"/>
              </a:ext>
            </a:extLst>
          </p:cNvPr>
          <p:cNvSpPr/>
          <p:nvPr/>
        </p:nvSpPr>
        <p:spPr bwMode="auto">
          <a:xfrm>
            <a:off x="5317538" y="3513849"/>
            <a:ext cx="760768" cy="253642"/>
          </a:xfrm>
          <a:prstGeom prst="rect">
            <a:avLst/>
          </a:prstGeom>
          <a:solidFill>
            <a:srgbClr val="EFEFEF"/>
          </a:solidFill>
          <a:ln w="25400">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0E366D9A-8D90-F2B1-C9B6-E24318422985}"/>
              </a:ext>
            </a:extLst>
          </p:cNvPr>
          <p:cNvSpPr txBox="1"/>
          <p:nvPr/>
        </p:nvSpPr>
        <p:spPr>
          <a:xfrm>
            <a:off x="2473302" y="3511131"/>
            <a:ext cx="3461204"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表示枠内の設定内容を他の表示枠に移動します。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87" name="矢印: 右 86">
            <a:extLst>
              <a:ext uri="{FF2B5EF4-FFF2-40B4-BE49-F238E27FC236}">
                <a16:creationId xmlns:a16="http://schemas.microsoft.com/office/drawing/2014/main" id="{C84D614C-1EFA-54AD-1980-3746C8686091}"/>
              </a:ext>
            </a:extLst>
          </p:cNvPr>
          <p:cNvSpPr/>
          <p:nvPr/>
        </p:nvSpPr>
        <p:spPr bwMode="auto">
          <a:xfrm>
            <a:off x="5991967" y="3510558"/>
            <a:ext cx="471321" cy="347594"/>
          </a:xfrm>
          <a:prstGeom prst="rightArrow">
            <a:avLst>
              <a:gd name="adj1" fmla="val 56660"/>
              <a:gd name="adj2" fmla="val 50000"/>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91" name="二等辺三角形 90">
            <a:extLst>
              <a:ext uri="{FF2B5EF4-FFF2-40B4-BE49-F238E27FC236}">
                <a16:creationId xmlns:a16="http://schemas.microsoft.com/office/drawing/2014/main" id="{59A455F8-70CA-880C-D8D2-7926A181C1A7}"/>
              </a:ext>
            </a:extLst>
          </p:cNvPr>
          <p:cNvSpPr/>
          <p:nvPr/>
        </p:nvSpPr>
        <p:spPr bwMode="auto">
          <a:xfrm rot="8589576" flipV="1">
            <a:off x="9455161" y="5521371"/>
            <a:ext cx="562156" cy="640270"/>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92" name="テキスト ボックス 91">
            <a:extLst>
              <a:ext uri="{FF2B5EF4-FFF2-40B4-BE49-F238E27FC236}">
                <a16:creationId xmlns:a16="http://schemas.microsoft.com/office/drawing/2014/main" id="{D09BCE8C-A457-8F6C-A288-6274651C6565}"/>
              </a:ext>
            </a:extLst>
          </p:cNvPr>
          <p:cNvSpPr txBox="1"/>
          <p:nvPr/>
        </p:nvSpPr>
        <p:spPr>
          <a:xfrm>
            <a:off x="6296176" y="5823501"/>
            <a:ext cx="4069654" cy="646331"/>
          </a:xfrm>
          <a:prstGeom prst="rect">
            <a:avLst/>
          </a:prstGeom>
          <a:no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実行後、移動先の表示枠の内容は上書きされます。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設定済の内容が存在する場合は操作にご注意ください。</a:t>
            </a:r>
          </a:p>
        </p:txBody>
      </p:sp>
      <p:sp>
        <p:nvSpPr>
          <p:cNvPr id="5" name="テキスト ボックス 4">
            <a:extLst>
              <a:ext uri="{FF2B5EF4-FFF2-40B4-BE49-F238E27FC236}">
                <a16:creationId xmlns:a16="http://schemas.microsoft.com/office/drawing/2014/main" id="{4AAE59DF-0297-F4CE-1E22-BCBD17B8C5A9}"/>
              </a:ext>
            </a:extLst>
          </p:cNvPr>
          <p:cNvSpPr txBox="1"/>
          <p:nvPr/>
        </p:nvSpPr>
        <p:spPr>
          <a:xfrm>
            <a:off x="153560" y="851996"/>
            <a:ext cx="4703532"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１１</a:t>
            </a:r>
            <a:r>
              <a:rPr kumimoji="1" lang="en-US" altLang="ja-JP" sz="1200" dirty="0">
                <a:latin typeface="BIZ UDPゴシック" panose="020B0400000000000000" pitchFamily="50" charset="-128"/>
                <a:ea typeface="BIZ UDPゴシック" panose="020B0400000000000000" pitchFamily="50" charset="-128"/>
              </a:rPr>
              <a:t>&gt;</a:t>
            </a:r>
            <a:r>
              <a:rPr kumimoji="1" lang="ja-JP" altLang="en-US" sz="1200" dirty="0">
                <a:latin typeface="BIZ UDPゴシック" panose="020B0400000000000000" pitchFamily="50" charset="-128"/>
                <a:ea typeface="BIZ UDPゴシック" panose="020B0400000000000000" pitchFamily="50" charset="-128"/>
              </a:rPr>
              <a:t>一覧に表示する</a:t>
            </a:r>
            <a:r>
              <a:rPr lang="ja-JP" altLang="en-US" sz="1200" dirty="0">
                <a:latin typeface="BIZ UDPゴシック" panose="020B0400000000000000" pitchFamily="50" charset="-128"/>
                <a:ea typeface="BIZ UDPゴシック" panose="020B0400000000000000" pitchFamily="50" charset="-128"/>
              </a:rPr>
              <a:t>フィールドを表示枠ごとに</a:t>
            </a:r>
            <a:r>
              <a:rPr kumimoji="1" lang="ja-JP" altLang="en-US" sz="1200" dirty="0">
                <a:latin typeface="BIZ UDPゴシック" panose="020B0400000000000000" pitchFamily="50" charset="-128"/>
                <a:ea typeface="BIZ UDPゴシック" panose="020B0400000000000000" pitchFamily="50" charset="-128"/>
              </a:rPr>
              <a:t>設定します。</a:t>
            </a:r>
          </a:p>
        </p:txBody>
      </p:sp>
      <p:sp>
        <p:nvSpPr>
          <p:cNvPr id="4" name="正方形/長方形 3">
            <a:extLst>
              <a:ext uri="{FF2B5EF4-FFF2-40B4-BE49-F238E27FC236}">
                <a16:creationId xmlns:a16="http://schemas.microsoft.com/office/drawing/2014/main" id="{6D84E2C6-855F-366E-CEED-77123911419B}"/>
              </a:ext>
            </a:extLst>
          </p:cNvPr>
          <p:cNvSpPr/>
          <p:nvPr/>
        </p:nvSpPr>
        <p:spPr bwMode="auto">
          <a:xfrm>
            <a:off x="2338180" y="4517978"/>
            <a:ext cx="3461203" cy="1154017"/>
          </a:xfrm>
          <a:prstGeom prst="rect">
            <a:avLst/>
          </a:prstGeom>
          <a:solidFill>
            <a:srgbClr val="EFEFEF">
              <a:alpha val="61961"/>
            </a:srgbClr>
          </a:solidFill>
          <a:ln w="25400">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552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E1C713B4-1F44-9BF0-5FBF-52443BE3934A}"/>
              </a:ext>
            </a:extLst>
          </p:cNvPr>
          <p:cNvPicPr>
            <a:picLocks noChangeAspect="1"/>
          </p:cNvPicPr>
          <p:nvPr/>
        </p:nvPicPr>
        <p:blipFill rotWithShape="1">
          <a:blip r:embed="rId2"/>
          <a:srcRect l="-1" r="-8298" b="22823"/>
          <a:stretch/>
        </p:blipFill>
        <p:spPr>
          <a:xfrm>
            <a:off x="252101" y="1471281"/>
            <a:ext cx="9957869" cy="4829035"/>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25C28E58-7971-458C-B687-341420BBA3E5}"/>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プラグイン設定６</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08A07-A806-482C-87CA-3B1B9F4DD4EF}"/>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・一覧画面表示設定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6CBCE736-DE6B-4562-B8D5-685D735C28FC}"/>
              </a:ext>
            </a:extLst>
          </p:cNvPr>
          <p:cNvSpPr txBox="1"/>
          <p:nvPr/>
        </p:nvSpPr>
        <p:spPr>
          <a:xfrm>
            <a:off x="5231035" y="4692462"/>
            <a:ext cx="3938899"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表示するフィールドをプルダウンから選択します。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フィールド名を直接入力して検索することもできます。</a:t>
            </a:r>
          </a:p>
        </p:txBody>
      </p:sp>
      <p:sp>
        <p:nvSpPr>
          <p:cNvPr id="20" name="テキスト ボックス 19">
            <a:extLst>
              <a:ext uri="{FF2B5EF4-FFF2-40B4-BE49-F238E27FC236}">
                <a16:creationId xmlns:a16="http://schemas.microsoft.com/office/drawing/2014/main" id="{C4818ED3-C022-4C20-8F0E-981064AB1BA3}"/>
              </a:ext>
            </a:extLst>
          </p:cNvPr>
          <p:cNvSpPr txBox="1"/>
          <p:nvPr/>
        </p:nvSpPr>
        <p:spPr>
          <a:xfrm>
            <a:off x="4266123" y="2534415"/>
            <a:ext cx="2159566"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通常フィールドを選択します。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6427BAD-DAF8-783F-DC69-E0C350CEE764}"/>
              </a:ext>
            </a:extLst>
          </p:cNvPr>
          <p:cNvSpPr/>
          <p:nvPr/>
        </p:nvSpPr>
        <p:spPr bwMode="auto">
          <a:xfrm>
            <a:off x="5203332" y="3115731"/>
            <a:ext cx="460868" cy="267042"/>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1F2C04E2-2755-BAC3-3594-902F1D5AC08D}"/>
              </a:ext>
            </a:extLst>
          </p:cNvPr>
          <p:cNvSpPr txBox="1"/>
          <p:nvPr/>
        </p:nvSpPr>
        <p:spPr>
          <a:xfrm>
            <a:off x="5433766" y="3394610"/>
            <a:ext cx="2249334" cy="276999"/>
          </a:xfrm>
          <a:prstGeom prst="rect">
            <a:avLst/>
          </a:prstGeom>
          <a:noFill/>
        </p:spPr>
        <p:txBody>
          <a:bodyPr wrap="none" rtlCol="0">
            <a:spAutoFit/>
          </a:bodyPr>
          <a:lstStyle/>
          <a:p>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－ボタンで行を増減します。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F4417DFB-9283-F874-BDF9-D34BA362C3F6}"/>
              </a:ext>
            </a:extLst>
          </p:cNvPr>
          <p:cNvSpPr/>
          <p:nvPr/>
        </p:nvSpPr>
        <p:spPr bwMode="auto">
          <a:xfrm>
            <a:off x="2265681" y="3047092"/>
            <a:ext cx="274744" cy="394361"/>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1FEFEACA-D141-DF16-0DDA-11881147C2E5}"/>
              </a:ext>
            </a:extLst>
          </p:cNvPr>
          <p:cNvSpPr txBox="1"/>
          <p:nvPr/>
        </p:nvSpPr>
        <p:spPr>
          <a:xfrm>
            <a:off x="797427" y="3285867"/>
            <a:ext cx="1491114"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フィールドの順番を</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入れ替えます。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725EA429-9633-41EE-2E8D-48E49236A5FC}"/>
              </a:ext>
            </a:extLst>
          </p:cNvPr>
          <p:cNvSpPr txBox="1"/>
          <p:nvPr/>
        </p:nvSpPr>
        <p:spPr>
          <a:xfrm>
            <a:off x="257490" y="1145138"/>
            <a:ext cx="5976000" cy="276999"/>
          </a:xfrm>
          <a:prstGeom prst="rect">
            <a:avLst/>
          </a:prstGeom>
          <a:solidFill>
            <a:srgbClr val="CCD8E4"/>
          </a:solid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一覧に表示するフィールドが</a:t>
            </a:r>
            <a:r>
              <a:rPr lang="ja-JP" altLang="en-US" sz="1200" b="1" dirty="0">
                <a:solidFill>
                  <a:srgbClr val="C0504D"/>
                </a:solidFill>
                <a:latin typeface="BIZ UDPゴシック" panose="020B0400000000000000" pitchFamily="50" charset="-128"/>
                <a:ea typeface="BIZ UDPゴシック" panose="020B0400000000000000" pitchFamily="50" charset="-128"/>
              </a:rPr>
              <a:t>通常フィールド（プラグイン適用アプリのフィールド）</a:t>
            </a:r>
            <a:r>
              <a:rPr lang="ja-JP" altLang="en-US" sz="1200" dirty="0">
                <a:latin typeface="BIZ UDPゴシック" panose="020B0400000000000000" pitchFamily="50" charset="-128"/>
                <a:ea typeface="BIZ UDPゴシック" panose="020B0400000000000000" pitchFamily="50" charset="-128"/>
              </a:rPr>
              <a:t>の場合</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51E1B37-086C-EDAF-3192-A3D40FC7008A}"/>
              </a:ext>
            </a:extLst>
          </p:cNvPr>
          <p:cNvSpPr txBox="1"/>
          <p:nvPr/>
        </p:nvSpPr>
        <p:spPr>
          <a:xfrm>
            <a:off x="153560" y="851996"/>
            <a:ext cx="531267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１１</a:t>
            </a:r>
            <a:r>
              <a:rPr kumimoji="1" lang="en-US" altLang="ja-JP" sz="1200" dirty="0">
                <a:latin typeface="BIZ UDPゴシック" panose="020B0400000000000000" pitchFamily="50" charset="-128"/>
                <a:ea typeface="BIZ UDPゴシック" panose="020B0400000000000000" pitchFamily="50" charset="-128"/>
              </a:rPr>
              <a:t>&gt;</a:t>
            </a:r>
            <a:r>
              <a:rPr kumimoji="1" lang="ja-JP" altLang="en-US" sz="1200" dirty="0">
                <a:latin typeface="BIZ UDPゴシック" panose="020B0400000000000000" pitchFamily="50" charset="-128"/>
                <a:ea typeface="BIZ UDPゴシック" panose="020B0400000000000000" pitchFamily="50" charset="-128"/>
              </a:rPr>
              <a:t>一覧に表示する</a:t>
            </a:r>
            <a:r>
              <a:rPr lang="ja-JP" altLang="en-US" sz="1200" dirty="0">
                <a:latin typeface="BIZ UDPゴシック" panose="020B0400000000000000" pitchFamily="50" charset="-128"/>
                <a:ea typeface="BIZ UDPゴシック" panose="020B0400000000000000" pitchFamily="50" charset="-128"/>
              </a:rPr>
              <a:t>フィールドを表示枠ごとに</a:t>
            </a:r>
            <a:r>
              <a:rPr kumimoji="1" lang="ja-JP" altLang="en-US" sz="1200" dirty="0">
                <a:latin typeface="BIZ UDPゴシック" panose="020B0400000000000000" pitchFamily="50" charset="-128"/>
                <a:ea typeface="BIZ UDPゴシック" panose="020B0400000000000000" pitchFamily="50" charset="-128"/>
              </a:rPr>
              <a:t>設定します。（続き）</a:t>
            </a:r>
          </a:p>
        </p:txBody>
      </p:sp>
      <p:sp>
        <p:nvSpPr>
          <p:cNvPr id="5" name="正方形/長方形 4">
            <a:extLst>
              <a:ext uri="{FF2B5EF4-FFF2-40B4-BE49-F238E27FC236}">
                <a16:creationId xmlns:a16="http://schemas.microsoft.com/office/drawing/2014/main" id="{4699838C-952D-3F94-B4EA-0EDD24E97EAA}"/>
              </a:ext>
            </a:extLst>
          </p:cNvPr>
          <p:cNvSpPr/>
          <p:nvPr/>
        </p:nvSpPr>
        <p:spPr bwMode="auto">
          <a:xfrm>
            <a:off x="5068106" y="1779839"/>
            <a:ext cx="4853301" cy="661720"/>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6" name="二等辺三角形 5">
            <a:extLst>
              <a:ext uri="{FF2B5EF4-FFF2-40B4-BE49-F238E27FC236}">
                <a16:creationId xmlns:a16="http://schemas.microsoft.com/office/drawing/2014/main" id="{518A170F-2ED8-E3A3-DBB8-8821C363C1BD}"/>
              </a:ext>
            </a:extLst>
          </p:cNvPr>
          <p:cNvSpPr/>
          <p:nvPr/>
        </p:nvSpPr>
        <p:spPr bwMode="auto">
          <a:xfrm rot="3996274" flipV="1">
            <a:off x="4775032" y="1837361"/>
            <a:ext cx="361017" cy="894872"/>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7" name="テキスト ボックス 6">
            <a:extLst>
              <a:ext uri="{FF2B5EF4-FFF2-40B4-BE49-F238E27FC236}">
                <a16:creationId xmlns:a16="http://schemas.microsoft.com/office/drawing/2014/main" id="{C4F3D2E6-5C72-1EB3-3FA1-8B5BE71CE850}"/>
              </a:ext>
            </a:extLst>
          </p:cNvPr>
          <p:cNvSpPr txBox="1"/>
          <p:nvPr/>
        </p:nvSpPr>
        <p:spPr>
          <a:xfrm>
            <a:off x="5048013" y="1763661"/>
            <a:ext cx="4977565" cy="646331"/>
          </a:xfrm>
          <a:prstGeom prst="rect">
            <a:avLst/>
          </a:prstGeom>
          <a:no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フィールド種類を変更すると、一覧表示項目の設定がリセットされます。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設定済の内容が存在する場合は操作にご注意ください。</a:t>
            </a:r>
          </a:p>
        </p:txBody>
      </p:sp>
    </p:spTree>
    <p:extLst>
      <p:ext uri="{BB962C8B-B14F-4D97-AF65-F5344CB8AC3E}">
        <p14:creationId xmlns:p14="http://schemas.microsoft.com/office/powerpoint/2010/main" val="120060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8E28390-7D65-17E9-D1EC-9A2570DF9724}"/>
              </a:ext>
            </a:extLst>
          </p:cNvPr>
          <p:cNvPicPr>
            <a:picLocks noChangeAspect="1"/>
          </p:cNvPicPr>
          <p:nvPr/>
        </p:nvPicPr>
        <p:blipFill rotWithShape="1">
          <a:blip r:embed="rId2"/>
          <a:srcRect t="370" r="-8681" b="-1"/>
          <a:stretch/>
        </p:blipFill>
        <p:spPr>
          <a:xfrm>
            <a:off x="252098" y="1471281"/>
            <a:ext cx="9957868" cy="4591814"/>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25C28E58-7971-458C-B687-341420BBA3E5}"/>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プラグイン設定７</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08A07-A806-482C-87CA-3B1B9F4DD4EF}"/>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・一覧画面表示設定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C4818ED3-C022-4C20-8F0E-981064AB1BA3}"/>
              </a:ext>
            </a:extLst>
          </p:cNvPr>
          <p:cNvSpPr txBox="1"/>
          <p:nvPr/>
        </p:nvSpPr>
        <p:spPr>
          <a:xfrm>
            <a:off x="4282455" y="2539837"/>
            <a:ext cx="2013693"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関連レコードを選択します。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6427BAD-DAF8-783F-DC69-E0C350CEE764}"/>
              </a:ext>
            </a:extLst>
          </p:cNvPr>
          <p:cNvSpPr/>
          <p:nvPr/>
        </p:nvSpPr>
        <p:spPr bwMode="auto">
          <a:xfrm>
            <a:off x="5193500" y="4221633"/>
            <a:ext cx="460868" cy="267042"/>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1F2C04E2-2755-BAC3-3594-902F1D5AC08D}"/>
              </a:ext>
            </a:extLst>
          </p:cNvPr>
          <p:cNvSpPr txBox="1"/>
          <p:nvPr/>
        </p:nvSpPr>
        <p:spPr>
          <a:xfrm>
            <a:off x="5345906" y="4507339"/>
            <a:ext cx="2249334" cy="276999"/>
          </a:xfrm>
          <a:prstGeom prst="rect">
            <a:avLst/>
          </a:prstGeom>
          <a:noFill/>
        </p:spPr>
        <p:txBody>
          <a:bodyPr wrap="none" rtlCol="0">
            <a:spAutoFit/>
          </a:bodyPr>
          <a:lstStyle/>
          <a:p>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－ボタンで行を増減します。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3F2C635-30AB-2461-8905-DF713F2543B4}"/>
              </a:ext>
            </a:extLst>
          </p:cNvPr>
          <p:cNvSpPr txBox="1"/>
          <p:nvPr/>
        </p:nvSpPr>
        <p:spPr>
          <a:xfrm>
            <a:off x="153560" y="851996"/>
            <a:ext cx="531267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１１</a:t>
            </a:r>
            <a:r>
              <a:rPr kumimoji="1" lang="en-US" altLang="ja-JP" sz="1200" dirty="0">
                <a:latin typeface="BIZ UDPゴシック" panose="020B0400000000000000" pitchFamily="50" charset="-128"/>
                <a:ea typeface="BIZ UDPゴシック" panose="020B0400000000000000" pitchFamily="50" charset="-128"/>
              </a:rPr>
              <a:t>&gt;</a:t>
            </a:r>
            <a:r>
              <a:rPr kumimoji="1" lang="ja-JP" altLang="en-US" sz="1200" dirty="0">
                <a:latin typeface="BIZ UDPゴシック" panose="020B0400000000000000" pitchFamily="50" charset="-128"/>
                <a:ea typeface="BIZ UDPゴシック" panose="020B0400000000000000" pitchFamily="50" charset="-128"/>
              </a:rPr>
              <a:t>一覧に表示する</a:t>
            </a:r>
            <a:r>
              <a:rPr lang="ja-JP" altLang="en-US" sz="1200" dirty="0">
                <a:latin typeface="BIZ UDPゴシック" panose="020B0400000000000000" pitchFamily="50" charset="-128"/>
                <a:ea typeface="BIZ UDPゴシック" panose="020B0400000000000000" pitchFamily="50" charset="-128"/>
              </a:rPr>
              <a:t>フィールドを表示枠ごとに</a:t>
            </a:r>
            <a:r>
              <a:rPr kumimoji="1" lang="ja-JP" altLang="en-US" sz="1200" dirty="0">
                <a:latin typeface="BIZ UDPゴシック" panose="020B0400000000000000" pitchFamily="50" charset="-128"/>
                <a:ea typeface="BIZ UDPゴシック" panose="020B0400000000000000" pitchFamily="50" charset="-128"/>
              </a:rPr>
              <a:t>設定します。（続き）</a:t>
            </a:r>
          </a:p>
        </p:txBody>
      </p:sp>
      <p:sp>
        <p:nvSpPr>
          <p:cNvPr id="11" name="テキスト ボックス 10">
            <a:extLst>
              <a:ext uri="{FF2B5EF4-FFF2-40B4-BE49-F238E27FC236}">
                <a16:creationId xmlns:a16="http://schemas.microsoft.com/office/drawing/2014/main" id="{725EA429-9633-41EE-2E8D-48E49236A5FC}"/>
              </a:ext>
            </a:extLst>
          </p:cNvPr>
          <p:cNvSpPr txBox="1"/>
          <p:nvPr/>
        </p:nvSpPr>
        <p:spPr>
          <a:xfrm>
            <a:off x="257490" y="1145138"/>
            <a:ext cx="4716000" cy="276999"/>
          </a:xfrm>
          <a:prstGeom prst="rect">
            <a:avLst/>
          </a:prstGeom>
          <a:solidFill>
            <a:srgbClr val="CCD8E4"/>
          </a:solid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一覧に表示するフィールドが</a:t>
            </a:r>
            <a:r>
              <a:rPr lang="ja-JP" altLang="en-US" sz="1200" b="1" dirty="0">
                <a:solidFill>
                  <a:srgbClr val="006834"/>
                </a:solidFill>
                <a:latin typeface="BIZ UDPゴシック" panose="020B0400000000000000" pitchFamily="50" charset="-128"/>
                <a:ea typeface="BIZ UDPゴシック" panose="020B0400000000000000" pitchFamily="50" charset="-128"/>
              </a:rPr>
              <a:t>関連レコード一覧内のフィールド</a:t>
            </a:r>
            <a:r>
              <a:rPr lang="ja-JP" altLang="en-US" sz="1200" dirty="0">
                <a:latin typeface="BIZ UDPゴシック" panose="020B0400000000000000" pitchFamily="50" charset="-128"/>
                <a:ea typeface="BIZ UDPゴシック" panose="020B0400000000000000" pitchFamily="50" charset="-128"/>
              </a:rPr>
              <a:t>の場合</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EAF68059-1592-09C4-EEB6-3405A697DC10}"/>
              </a:ext>
            </a:extLst>
          </p:cNvPr>
          <p:cNvSpPr/>
          <p:nvPr/>
        </p:nvSpPr>
        <p:spPr bwMode="auto">
          <a:xfrm>
            <a:off x="2255849" y="4158137"/>
            <a:ext cx="274744" cy="394361"/>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DD7CB95-AC84-403E-54E3-9E6702978448}"/>
              </a:ext>
            </a:extLst>
          </p:cNvPr>
          <p:cNvSpPr txBox="1"/>
          <p:nvPr/>
        </p:nvSpPr>
        <p:spPr>
          <a:xfrm>
            <a:off x="787595" y="4396912"/>
            <a:ext cx="1491114"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フィールドの順番を</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入れ替えます。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BD3ABFD1-8FC1-D6F0-AA64-D6CAED3D96B2}"/>
              </a:ext>
            </a:extLst>
          </p:cNvPr>
          <p:cNvSpPr txBox="1"/>
          <p:nvPr/>
        </p:nvSpPr>
        <p:spPr>
          <a:xfrm>
            <a:off x="5163020" y="5323864"/>
            <a:ext cx="3927678"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表示するフィールドをプルダウンから選択します。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フィールド名を直接入力して検索することもできます。</a:t>
            </a:r>
          </a:p>
        </p:txBody>
      </p:sp>
      <p:sp>
        <p:nvSpPr>
          <p:cNvPr id="22" name="テキスト ボックス 21">
            <a:extLst>
              <a:ext uri="{FF2B5EF4-FFF2-40B4-BE49-F238E27FC236}">
                <a16:creationId xmlns:a16="http://schemas.microsoft.com/office/drawing/2014/main" id="{66DF2440-D8EC-6583-B6FA-5DE6698A7C00}"/>
              </a:ext>
            </a:extLst>
          </p:cNvPr>
          <p:cNvSpPr txBox="1"/>
          <p:nvPr/>
        </p:nvSpPr>
        <p:spPr>
          <a:xfrm>
            <a:off x="5499039" y="2989812"/>
            <a:ext cx="4039888"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一覧上に表示する関連レコード一覧の</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「表示するレコードの条件」をプルダウンから選択します。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625CFC3-0909-C236-E130-4B76F3270379}"/>
              </a:ext>
            </a:extLst>
          </p:cNvPr>
          <p:cNvSpPr/>
          <p:nvPr/>
        </p:nvSpPr>
        <p:spPr bwMode="auto">
          <a:xfrm>
            <a:off x="7504441" y="973390"/>
            <a:ext cx="2561580" cy="1935768"/>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9" name="二等辺三角形 28">
            <a:extLst>
              <a:ext uri="{FF2B5EF4-FFF2-40B4-BE49-F238E27FC236}">
                <a16:creationId xmlns:a16="http://schemas.microsoft.com/office/drawing/2014/main" id="{03359A68-F2FB-9157-92B8-62398179C20A}"/>
              </a:ext>
            </a:extLst>
          </p:cNvPr>
          <p:cNvSpPr/>
          <p:nvPr/>
        </p:nvSpPr>
        <p:spPr bwMode="auto">
          <a:xfrm rot="3391449" flipV="1">
            <a:off x="8705656" y="2453658"/>
            <a:ext cx="556513" cy="925327"/>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0" name="テキスト ボックス 29">
            <a:extLst>
              <a:ext uri="{FF2B5EF4-FFF2-40B4-BE49-F238E27FC236}">
                <a16:creationId xmlns:a16="http://schemas.microsoft.com/office/drawing/2014/main" id="{9B85BD3F-377E-AF1F-FEEF-A4D153C5F1DC}"/>
              </a:ext>
            </a:extLst>
          </p:cNvPr>
          <p:cNvSpPr txBox="1"/>
          <p:nvPr/>
        </p:nvSpPr>
        <p:spPr>
          <a:xfrm>
            <a:off x="7493011" y="976056"/>
            <a:ext cx="2600669" cy="276999"/>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参考</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関連レコード一覧の設定画面</a:t>
            </a:r>
            <a:endParaRPr lang="ja-JP" altLang="en-US" sz="1200" dirty="0">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B15DC80F-BAEF-399E-2773-5FC9115D2DB5}"/>
              </a:ext>
            </a:extLst>
          </p:cNvPr>
          <p:cNvPicPr>
            <a:picLocks noChangeAspect="1"/>
          </p:cNvPicPr>
          <p:nvPr/>
        </p:nvPicPr>
        <p:blipFill rotWithShape="1">
          <a:blip r:embed="rId3"/>
          <a:srcRect r="8006" b="24321"/>
          <a:stretch/>
        </p:blipFill>
        <p:spPr>
          <a:xfrm>
            <a:off x="7625720" y="1253055"/>
            <a:ext cx="2306950" cy="1582612"/>
          </a:xfrm>
          <a:prstGeom prst="rect">
            <a:avLst/>
          </a:prstGeom>
        </p:spPr>
      </p:pic>
      <p:sp>
        <p:nvSpPr>
          <p:cNvPr id="32" name="正方形/長方形 31">
            <a:extLst>
              <a:ext uri="{FF2B5EF4-FFF2-40B4-BE49-F238E27FC236}">
                <a16:creationId xmlns:a16="http://schemas.microsoft.com/office/drawing/2014/main" id="{47A11301-B679-1F00-D389-4AE29829C01E}"/>
              </a:ext>
            </a:extLst>
          </p:cNvPr>
          <p:cNvSpPr/>
          <p:nvPr/>
        </p:nvSpPr>
        <p:spPr bwMode="auto">
          <a:xfrm>
            <a:off x="7666287" y="2455134"/>
            <a:ext cx="965087" cy="314096"/>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9711F2EC-B6AF-34AE-420C-79389E8D9063}"/>
              </a:ext>
            </a:extLst>
          </p:cNvPr>
          <p:cNvSpPr txBox="1"/>
          <p:nvPr/>
        </p:nvSpPr>
        <p:spPr>
          <a:xfrm>
            <a:off x="5761710" y="3559371"/>
            <a:ext cx="4428592" cy="646331"/>
          </a:xfrm>
          <a:prstGeom prst="rect">
            <a:avLst/>
          </a:prstGeom>
          <a:noFill/>
        </p:spPr>
        <p:txBody>
          <a:bodyPr wrap="squar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表示する関連レコード一覧をプルダウンから選択します。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上部で選択した「関連するレコード条件」に該当する関連レコード一覧のみ表示されます。</a:t>
            </a:r>
            <a:endParaRPr lang="en-US" altLang="ja-JP" sz="120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B17BD2F-655F-84E5-BA39-8351318369C3}"/>
              </a:ext>
            </a:extLst>
          </p:cNvPr>
          <p:cNvSpPr/>
          <p:nvPr/>
        </p:nvSpPr>
        <p:spPr bwMode="auto">
          <a:xfrm>
            <a:off x="2255849" y="1717025"/>
            <a:ext cx="4853301" cy="661720"/>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5" name="二等辺三角形 4">
            <a:extLst>
              <a:ext uri="{FF2B5EF4-FFF2-40B4-BE49-F238E27FC236}">
                <a16:creationId xmlns:a16="http://schemas.microsoft.com/office/drawing/2014/main" id="{55175A68-92F4-495B-4F18-2B4081968AAC}"/>
              </a:ext>
            </a:extLst>
          </p:cNvPr>
          <p:cNvSpPr/>
          <p:nvPr/>
        </p:nvSpPr>
        <p:spPr bwMode="auto">
          <a:xfrm rot="2768324" flipV="1">
            <a:off x="6258854" y="2060539"/>
            <a:ext cx="390350" cy="646800"/>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6" name="テキスト ボックス 5">
            <a:extLst>
              <a:ext uri="{FF2B5EF4-FFF2-40B4-BE49-F238E27FC236}">
                <a16:creationId xmlns:a16="http://schemas.microsoft.com/office/drawing/2014/main" id="{3574F71F-DE01-E407-EECE-5BF4EA3A363E}"/>
              </a:ext>
            </a:extLst>
          </p:cNvPr>
          <p:cNvSpPr txBox="1"/>
          <p:nvPr/>
        </p:nvSpPr>
        <p:spPr>
          <a:xfrm>
            <a:off x="2235757" y="1700847"/>
            <a:ext cx="4873394" cy="646331"/>
          </a:xfrm>
          <a:prstGeom prst="rect">
            <a:avLst/>
          </a:prstGeom>
          <a:no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フィールド種類を変更すると、一覧表示項目の設定がリセットされます。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設定済の内容が存在する場合は操作にご注意ください。</a:t>
            </a:r>
          </a:p>
        </p:txBody>
      </p:sp>
    </p:spTree>
    <p:extLst>
      <p:ext uri="{BB962C8B-B14F-4D97-AF65-F5344CB8AC3E}">
        <p14:creationId xmlns:p14="http://schemas.microsoft.com/office/powerpoint/2010/main" val="207819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475B3D3A-FC73-BF39-28F6-0ECD4E46D607}"/>
              </a:ext>
            </a:extLst>
          </p:cNvPr>
          <p:cNvPicPr>
            <a:picLocks noChangeAspect="1"/>
          </p:cNvPicPr>
          <p:nvPr/>
        </p:nvPicPr>
        <p:blipFill rotWithShape="1">
          <a:blip r:embed="rId2"/>
          <a:srcRect l="-1" t="20219" r="133"/>
          <a:stretch/>
        </p:blipFill>
        <p:spPr>
          <a:xfrm>
            <a:off x="252097" y="1471280"/>
            <a:ext cx="9125583" cy="3990716"/>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8A844FDF-F358-EA27-51F4-B4D6B7519BF0}"/>
              </a:ext>
            </a:extLst>
          </p:cNvPr>
          <p:cNvPicPr>
            <a:picLocks noChangeAspect="1"/>
          </p:cNvPicPr>
          <p:nvPr/>
        </p:nvPicPr>
        <p:blipFill rotWithShape="1">
          <a:blip r:embed="rId3"/>
          <a:srcRect r="39423" b="26049"/>
          <a:stretch/>
        </p:blipFill>
        <p:spPr>
          <a:xfrm>
            <a:off x="2791077" y="4900984"/>
            <a:ext cx="7067045" cy="2285116"/>
          </a:xfrm>
          <a:prstGeom prst="rect">
            <a:avLst/>
          </a:prstGeom>
          <a:ln>
            <a:solidFill>
              <a:schemeClr val="bg1">
                <a:lumMod val="75000"/>
              </a:schemeClr>
            </a:solidFill>
          </a:ln>
        </p:spPr>
      </p:pic>
      <p:sp>
        <p:nvSpPr>
          <p:cNvPr id="21" name="テキスト ボックス 20">
            <a:extLst>
              <a:ext uri="{FF2B5EF4-FFF2-40B4-BE49-F238E27FC236}">
                <a16:creationId xmlns:a16="http://schemas.microsoft.com/office/drawing/2014/main" id="{7C05A6D3-B911-7FF0-8F58-64BD86E6EE2F}"/>
              </a:ext>
            </a:extLst>
          </p:cNvPr>
          <p:cNvSpPr txBox="1"/>
          <p:nvPr/>
        </p:nvSpPr>
        <p:spPr>
          <a:xfrm>
            <a:off x="2144659" y="6661129"/>
            <a:ext cx="3208794" cy="461665"/>
          </a:xfrm>
          <a:prstGeom prst="rect">
            <a:avLst/>
          </a:prstGeom>
          <a:solidFill>
            <a:srgbClr val="FFFFFF">
              <a:alpha val="58824"/>
            </a:srgbClr>
          </a:solid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関連するレコード条件に選択したフィールドを</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対象の表示枠内の左端列に表示します。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5C28E58-7971-458C-B687-341420BBA3E5}"/>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プラグイン設定８</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08A07-A806-482C-87CA-3B1B9F4DD4EF}"/>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・一覧画面表示設定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F3F2C635-30AB-2461-8905-DF713F2543B4}"/>
              </a:ext>
            </a:extLst>
          </p:cNvPr>
          <p:cNvSpPr txBox="1"/>
          <p:nvPr/>
        </p:nvSpPr>
        <p:spPr>
          <a:xfrm>
            <a:off x="153560" y="851996"/>
            <a:ext cx="531267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１１</a:t>
            </a:r>
            <a:r>
              <a:rPr kumimoji="1" lang="en-US" altLang="ja-JP" sz="1200" dirty="0">
                <a:latin typeface="BIZ UDPゴシック" panose="020B0400000000000000" pitchFamily="50" charset="-128"/>
                <a:ea typeface="BIZ UDPゴシック" panose="020B0400000000000000" pitchFamily="50" charset="-128"/>
              </a:rPr>
              <a:t>&gt;</a:t>
            </a:r>
            <a:r>
              <a:rPr kumimoji="1" lang="ja-JP" altLang="en-US" sz="1200" dirty="0">
                <a:latin typeface="BIZ UDPゴシック" panose="020B0400000000000000" pitchFamily="50" charset="-128"/>
                <a:ea typeface="BIZ UDPゴシック" panose="020B0400000000000000" pitchFamily="50" charset="-128"/>
              </a:rPr>
              <a:t>一覧に表示する</a:t>
            </a:r>
            <a:r>
              <a:rPr lang="ja-JP" altLang="en-US" sz="1200" dirty="0">
                <a:latin typeface="BIZ UDPゴシック" panose="020B0400000000000000" pitchFamily="50" charset="-128"/>
                <a:ea typeface="BIZ UDPゴシック" panose="020B0400000000000000" pitchFamily="50" charset="-128"/>
              </a:rPr>
              <a:t>フィールドを表示枠ごとに</a:t>
            </a:r>
            <a:r>
              <a:rPr kumimoji="1" lang="ja-JP" altLang="en-US" sz="1200" dirty="0">
                <a:latin typeface="BIZ UDPゴシック" panose="020B0400000000000000" pitchFamily="50" charset="-128"/>
                <a:ea typeface="BIZ UDPゴシック" panose="020B0400000000000000" pitchFamily="50" charset="-128"/>
              </a:rPr>
              <a:t>設定します。（続き）</a:t>
            </a:r>
          </a:p>
        </p:txBody>
      </p:sp>
      <p:sp>
        <p:nvSpPr>
          <p:cNvPr id="11" name="テキスト ボックス 10">
            <a:extLst>
              <a:ext uri="{FF2B5EF4-FFF2-40B4-BE49-F238E27FC236}">
                <a16:creationId xmlns:a16="http://schemas.microsoft.com/office/drawing/2014/main" id="{725EA429-9633-41EE-2E8D-48E49236A5FC}"/>
              </a:ext>
            </a:extLst>
          </p:cNvPr>
          <p:cNvSpPr txBox="1"/>
          <p:nvPr/>
        </p:nvSpPr>
        <p:spPr>
          <a:xfrm>
            <a:off x="257490" y="1145138"/>
            <a:ext cx="4716000" cy="276999"/>
          </a:xfrm>
          <a:prstGeom prst="rect">
            <a:avLst/>
          </a:prstGeom>
          <a:solidFill>
            <a:srgbClr val="CCD8E4"/>
          </a:solid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一覧に表示するフィールドが</a:t>
            </a:r>
            <a:r>
              <a:rPr lang="ja-JP" altLang="en-US" sz="1200" b="1" dirty="0">
                <a:solidFill>
                  <a:srgbClr val="006834"/>
                </a:solidFill>
                <a:latin typeface="BIZ UDPゴシック" panose="020B0400000000000000" pitchFamily="50" charset="-128"/>
                <a:ea typeface="BIZ UDPゴシック" panose="020B0400000000000000" pitchFamily="50" charset="-128"/>
              </a:rPr>
              <a:t>関連レコード一覧内のフィールド</a:t>
            </a:r>
            <a:r>
              <a:rPr lang="ja-JP" altLang="en-US" sz="1200" dirty="0">
                <a:latin typeface="BIZ UDPゴシック" panose="020B0400000000000000" pitchFamily="50" charset="-128"/>
                <a:ea typeface="BIZ UDPゴシック" panose="020B0400000000000000" pitchFamily="50" charset="-128"/>
              </a:rPr>
              <a:t>の場合</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E1987AD1-4332-BF7F-B125-28D8A07BADDF}"/>
              </a:ext>
            </a:extLst>
          </p:cNvPr>
          <p:cNvSpPr/>
          <p:nvPr/>
        </p:nvSpPr>
        <p:spPr bwMode="auto">
          <a:xfrm>
            <a:off x="4863362" y="2594960"/>
            <a:ext cx="965087" cy="314096"/>
          </a:xfrm>
          <a:prstGeom prst="rect">
            <a:avLst/>
          </a:prstGeom>
          <a:noFill/>
          <a:ln w="25400">
            <a:solidFill>
              <a:srgbClr val="F68426"/>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1B77DA89-1442-6D37-3E37-27511C121995}"/>
              </a:ext>
            </a:extLst>
          </p:cNvPr>
          <p:cNvSpPr/>
          <p:nvPr/>
        </p:nvSpPr>
        <p:spPr bwMode="auto">
          <a:xfrm>
            <a:off x="4863362" y="2052826"/>
            <a:ext cx="965087" cy="314096"/>
          </a:xfrm>
          <a:prstGeom prst="rect">
            <a:avLst/>
          </a:prstGeom>
          <a:noFill/>
          <a:ln w="25400">
            <a:solidFill>
              <a:srgbClr val="009249"/>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535E2FCE-0E4E-DFC5-58B4-B6AE8DAEF517}"/>
              </a:ext>
            </a:extLst>
          </p:cNvPr>
          <p:cNvSpPr/>
          <p:nvPr/>
        </p:nvSpPr>
        <p:spPr bwMode="auto">
          <a:xfrm>
            <a:off x="5293889" y="4940362"/>
            <a:ext cx="1099218" cy="2245738"/>
          </a:xfrm>
          <a:prstGeom prst="rect">
            <a:avLst/>
          </a:prstGeom>
          <a:noFill/>
          <a:ln w="25400">
            <a:solidFill>
              <a:srgbClr val="009249"/>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cxnSp>
        <p:nvCxnSpPr>
          <p:cNvPr id="45" name="コネクタ: カギ線 44">
            <a:extLst>
              <a:ext uri="{FF2B5EF4-FFF2-40B4-BE49-F238E27FC236}">
                <a16:creationId xmlns:a16="http://schemas.microsoft.com/office/drawing/2014/main" id="{D760E372-9FD9-2BF3-7CDE-B157A112B921}"/>
              </a:ext>
            </a:extLst>
          </p:cNvPr>
          <p:cNvCxnSpPr>
            <a:cxnSpLocks/>
          </p:cNvCxnSpPr>
          <p:nvPr/>
        </p:nvCxnSpPr>
        <p:spPr>
          <a:xfrm rot="10800000" flipH="1" flipV="1">
            <a:off x="4863361" y="2231301"/>
            <a:ext cx="430527" cy="4320000"/>
          </a:xfrm>
          <a:prstGeom prst="bentConnector3">
            <a:avLst>
              <a:gd name="adj1" fmla="val -53098"/>
            </a:avLst>
          </a:prstGeom>
          <a:ln w="25400">
            <a:solidFill>
              <a:srgbClr val="009249"/>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D788AA64-E4CC-CED1-9125-34F4BF7D5E01}"/>
              </a:ext>
            </a:extLst>
          </p:cNvPr>
          <p:cNvSpPr txBox="1"/>
          <p:nvPr/>
        </p:nvSpPr>
        <p:spPr>
          <a:xfrm>
            <a:off x="5345905" y="1503690"/>
            <a:ext cx="3677767" cy="461665"/>
          </a:xfrm>
          <a:prstGeom prst="rect">
            <a:avLst/>
          </a:prstGeom>
          <a:noFill/>
        </p:spPr>
        <p:txBody>
          <a:bodyPr wrap="square">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関連レコード一覧の表示条件、参照しているアプリを</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一覧画面上に表示したい場合はチェックをつけます。</a:t>
            </a:r>
            <a:endParaRPr lang="en-US" altLang="ja-JP" sz="1200"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B4F39E4B-7DAD-C903-C9FE-65096531C8FE}"/>
              </a:ext>
            </a:extLst>
          </p:cNvPr>
          <p:cNvSpPr txBox="1"/>
          <p:nvPr/>
        </p:nvSpPr>
        <p:spPr>
          <a:xfrm>
            <a:off x="6633599" y="5537554"/>
            <a:ext cx="3224523" cy="461665"/>
          </a:xfrm>
          <a:prstGeom prst="rect">
            <a:avLst/>
          </a:prstGeom>
          <a:solidFill>
            <a:srgbClr val="FFFFFF">
              <a:alpha val="60000"/>
            </a:srgbClr>
          </a:solid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選択した関連レコードを参照しているアプリを</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一覧のヘッダー部分に表示します。</a:t>
            </a:r>
            <a:endParaRPr lang="en-US" altLang="ja-JP" sz="1200" dirty="0">
              <a:latin typeface="BIZ UDPゴシック" panose="020B0400000000000000" pitchFamily="50" charset="-128"/>
              <a:ea typeface="BIZ UDPゴシック" panose="020B0400000000000000" pitchFamily="50" charset="-128"/>
            </a:endParaRPr>
          </a:p>
        </p:txBody>
      </p:sp>
      <p:cxnSp>
        <p:nvCxnSpPr>
          <p:cNvPr id="35" name="コネクタ: カギ線 34">
            <a:extLst>
              <a:ext uri="{FF2B5EF4-FFF2-40B4-BE49-F238E27FC236}">
                <a16:creationId xmlns:a16="http://schemas.microsoft.com/office/drawing/2014/main" id="{4DE49A39-4ACB-4675-D3FC-ED1EEB83F91D}"/>
              </a:ext>
            </a:extLst>
          </p:cNvPr>
          <p:cNvCxnSpPr>
            <a:cxnSpLocks/>
            <a:stCxn id="25" idx="3"/>
          </p:cNvCxnSpPr>
          <p:nvPr/>
        </p:nvCxnSpPr>
        <p:spPr>
          <a:xfrm>
            <a:off x="5828449" y="2752008"/>
            <a:ext cx="690338" cy="2529015"/>
          </a:xfrm>
          <a:prstGeom prst="bentConnector2">
            <a:avLst/>
          </a:prstGeom>
          <a:ln w="25400">
            <a:solidFill>
              <a:srgbClr val="F68426"/>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AF678DA0-6507-1726-B8CC-E425D0C86AF6}"/>
              </a:ext>
            </a:extLst>
          </p:cNvPr>
          <p:cNvSpPr/>
          <p:nvPr/>
        </p:nvSpPr>
        <p:spPr bwMode="auto">
          <a:xfrm>
            <a:off x="5353453" y="5281023"/>
            <a:ext cx="4445794" cy="268444"/>
          </a:xfrm>
          <a:prstGeom prst="rect">
            <a:avLst/>
          </a:prstGeom>
          <a:noFill/>
          <a:ln w="25400">
            <a:solidFill>
              <a:srgbClr val="F68426"/>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380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1CA8260-BC9C-FC1D-4983-D8F61C03EF5F}"/>
              </a:ext>
            </a:extLst>
          </p:cNvPr>
          <p:cNvPicPr>
            <a:picLocks noChangeAspect="1"/>
          </p:cNvPicPr>
          <p:nvPr/>
        </p:nvPicPr>
        <p:blipFill rotWithShape="1">
          <a:blip r:embed="rId2"/>
          <a:srcRect t="18482" b="3123"/>
          <a:stretch/>
        </p:blipFill>
        <p:spPr>
          <a:xfrm>
            <a:off x="257493" y="1297522"/>
            <a:ext cx="4605328" cy="1465910"/>
          </a:xfrm>
          <a:prstGeom prst="rect">
            <a:avLst/>
          </a:prstGeom>
          <a:ln>
            <a:solidFill>
              <a:schemeClr val="bg1">
                <a:lumMod val="75000"/>
              </a:schemeClr>
            </a:solidFill>
          </a:ln>
        </p:spPr>
      </p:pic>
      <p:sp>
        <p:nvSpPr>
          <p:cNvPr id="25" name="二等辺三角形 24">
            <a:extLst>
              <a:ext uri="{FF2B5EF4-FFF2-40B4-BE49-F238E27FC236}">
                <a16:creationId xmlns:a16="http://schemas.microsoft.com/office/drawing/2014/main" id="{8B674AAA-E4EB-0238-702D-495C70F61963}"/>
              </a:ext>
            </a:extLst>
          </p:cNvPr>
          <p:cNvSpPr/>
          <p:nvPr/>
        </p:nvSpPr>
        <p:spPr bwMode="auto">
          <a:xfrm rot="4275257" flipV="1">
            <a:off x="4698194" y="1584946"/>
            <a:ext cx="626789" cy="1070379"/>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4" name="正方形/長方形 3">
            <a:extLst>
              <a:ext uri="{FF2B5EF4-FFF2-40B4-BE49-F238E27FC236}">
                <a16:creationId xmlns:a16="http://schemas.microsoft.com/office/drawing/2014/main" id="{506C817E-F417-4508-EA9D-1A0F915AD739}"/>
              </a:ext>
            </a:extLst>
          </p:cNvPr>
          <p:cNvSpPr/>
          <p:nvPr/>
        </p:nvSpPr>
        <p:spPr bwMode="auto">
          <a:xfrm>
            <a:off x="5360794" y="1156008"/>
            <a:ext cx="4834414" cy="1973016"/>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pic>
        <p:nvPicPr>
          <p:cNvPr id="11" name="図 10">
            <a:extLst>
              <a:ext uri="{FF2B5EF4-FFF2-40B4-BE49-F238E27FC236}">
                <a16:creationId xmlns:a16="http://schemas.microsoft.com/office/drawing/2014/main" id="{82CE8262-6A68-8323-E5A5-D37F373DC33F}"/>
              </a:ext>
            </a:extLst>
          </p:cNvPr>
          <p:cNvPicPr>
            <a:picLocks noChangeAspect="1"/>
          </p:cNvPicPr>
          <p:nvPr/>
        </p:nvPicPr>
        <p:blipFill>
          <a:blip r:embed="rId3"/>
          <a:stretch>
            <a:fillRect/>
          </a:stretch>
        </p:blipFill>
        <p:spPr>
          <a:xfrm>
            <a:off x="5626548" y="1884675"/>
            <a:ext cx="1455071" cy="1098851"/>
          </a:xfrm>
          <a:prstGeom prst="rect">
            <a:avLst/>
          </a:prstGeom>
        </p:spPr>
      </p:pic>
      <p:pic>
        <p:nvPicPr>
          <p:cNvPr id="5" name="図 4">
            <a:extLst>
              <a:ext uri="{FF2B5EF4-FFF2-40B4-BE49-F238E27FC236}">
                <a16:creationId xmlns:a16="http://schemas.microsoft.com/office/drawing/2014/main" id="{342DBAAD-3867-1234-142C-F6386FA4B877}"/>
              </a:ext>
            </a:extLst>
          </p:cNvPr>
          <p:cNvPicPr>
            <a:picLocks noChangeAspect="1"/>
          </p:cNvPicPr>
          <p:nvPr/>
        </p:nvPicPr>
        <p:blipFill>
          <a:blip r:embed="rId4"/>
          <a:stretch>
            <a:fillRect/>
          </a:stretch>
        </p:blipFill>
        <p:spPr>
          <a:xfrm>
            <a:off x="2122837" y="3504688"/>
            <a:ext cx="6636337" cy="863821"/>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5F4F662E-D899-A28B-7204-79FAE3AC4F7B}"/>
              </a:ext>
            </a:extLst>
          </p:cNvPr>
          <p:cNvPicPr>
            <a:picLocks noChangeAspect="1"/>
          </p:cNvPicPr>
          <p:nvPr/>
        </p:nvPicPr>
        <p:blipFill rotWithShape="1">
          <a:blip r:embed="rId5"/>
          <a:srcRect l="15027" b="28588"/>
          <a:stretch/>
        </p:blipFill>
        <p:spPr>
          <a:xfrm>
            <a:off x="4062200" y="4840566"/>
            <a:ext cx="6009062" cy="2362707"/>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プラグイン設定運用環境反映１</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CFE786E-B95F-4058-900F-9C5D001ACE90}"/>
              </a:ext>
            </a:extLst>
          </p:cNvPr>
          <p:cNvSpPr txBox="1"/>
          <p:nvPr/>
        </p:nvSpPr>
        <p:spPr>
          <a:xfrm>
            <a:off x="2122837" y="3219872"/>
            <a:ext cx="4943894"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&lt;STEP2&gt;</a:t>
            </a:r>
            <a:r>
              <a:rPr kumimoji="1" lang="ja-JP" altLang="en-US" sz="1200" dirty="0">
                <a:latin typeface="BIZ UDPゴシック" panose="020B0400000000000000" pitchFamily="50" charset="-128"/>
                <a:ea typeface="BIZ UDPゴシック" panose="020B0400000000000000" pitchFamily="50" charset="-128"/>
              </a:rPr>
              <a:t>表示されたダイアログの「アプリの設定」をクリックします。</a:t>
            </a:r>
          </a:p>
        </p:txBody>
      </p:sp>
      <p:sp>
        <p:nvSpPr>
          <p:cNvPr id="16" name="正方形/長方形 15">
            <a:extLst>
              <a:ext uri="{FF2B5EF4-FFF2-40B4-BE49-F238E27FC236}">
                <a16:creationId xmlns:a16="http://schemas.microsoft.com/office/drawing/2014/main" id="{62DD2469-E980-4115-B809-E748D85AEB52}"/>
              </a:ext>
            </a:extLst>
          </p:cNvPr>
          <p:cNvSpPr/>
          <p:nvPr/>
        </p:nvSpPr>
        <p:spPr bwMode="auto">
          <a:xfrm>
            <a:off x="3788631" y="3939246"/>
            <a:ext cx="920143" cy="226200"/>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B248B4F2-441F-4814-A14A-7838FFB24224}"/>
              </a:ext>
            </a:extLst>
          </p:cNvPr>
          <p:cNvSpPr/>
          <p:nvPr/>
        </p:nvSpPr>
        <p:spPr bwMode="auto">
          <a:xfrm>
            <a:off x="8945874" y="5481528"/>
            <a:ext cx="1045178" cy="371845"/>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A7D02CB-ADFA-439B-9590-84A7E4396C6E}"/>
              </a:ext>
            </a:extLst>
          </p:cNvPr>
          <p:cNvSpPr txBox="1"/>
          <p:nvPr/>
        </p:nvSpPr>
        <p:spPr>
          <a:xfrm>
            <a:off x="4062200" y="4562062"/>
            <a:ext cx="5316127"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&lt;STEP3&gt;</a:t>
            </a:r>
            <a:r>
              <a:rPr kumimoji="1" lang="ja-JP" altLang="en-US" sz="1200" dirty="0">
                <a:latin typeface="BIZ UDPゴシック" panose="020B0400000000000000" pitchFamily="50" charset="-128"/>
                <a:ea typeface="BIZ UDPゴシック" panose="020B0400000000000000" pitchFamily="50" charset="-128"/>
              </a:rPr>
              <a:t>「アプリを更新」をクリック</a:t>
            </a:r>
            <a:r>
              <a:rPr lang="ja-JP" altLang="en-US" sz="1200" dirty="0">
                <a:latin typeface="BIZ UDPゴシック" panose="020B0400000000000000" pitchFamily="50" charset="-128"/>
                <a:ea typeface="BIZ UDPゴシック" panose="020B0400000000000000" pitchFamily="50" charset="-128"/>
              </a:rPr>
              <a:t>します。</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12" name="テキスト ボックス 11">
            <a:extLst>
              <a:ext uri="{FF2B5EF4-FFF2-40B4-BE49-F238E27FC236}">
                <a16:creationId xmlns:a16="http://schemas.microsoft.com/office/drawing/2014/main" id="{F8D8DDF0-6CAD-4893-9238-BF8830C1CB6D}"/>
              </a:ext>
            </a:extLst>
          </p:cNvPr>
          <p:cNvSpPr txBox="1"/>
          <p:nvPr/>
        </p:nvSpPr>
        <p:spPr>
          <a:xfrm>
            <a:off x="230163" y="1013481"/>
            <a:ext cx="436529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&lt;STEP1&gt;</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プラグイン設定画面で「保存」をクリックします。</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64" name="正方形/長方形 63">
            <a:extLst>
              <a:ext uri="{FF2B5EF4-FFF2-40B4-BE49-F238E27FC236}">
                <a16:creationId xmlns:a16="http://schemas.microsoft.com/office/drawing/2014/main" id="{A7982325-29D0-4A1F-9F0C-CFD302C3FC4A}"/>
              </a:ext>
            </a:extLst>
          </p:cNvPr>
          <p:cNvSpPr/>
          <p:nvPr/>
        </p:nvSpPr>
        <p:spPr bwMode="auto">
          <a:xfrm>
            <a:off x="320091" y="2129832"/>
            <a:ext cx="1627400" cy="548361"/>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9" name="矢印: 下 18">
            <a:extLst>
              <a:ext uri="{FF2B5EF4-FFF2-40B4-BE49-F238E27FC236}">
                <a16:creationId xmlns:a16="http://schemas.microsoft.com/office/drawing/2014/main" id="{36C29A40-8AAD-8FD3-F2D9-725FA3E168AA}"/>
              </a:ext>
            </a:extLst>
          </p:cNvPr>
          <p:cNvSpPr/>
          <p:nvPr/>
        </p:nvSpPr>
        <p:spPr bwMode="auto">
          <a:xfrm rot="16200000">
            <a:off x="1670028" y="3726247"/>
            <a:ext cx="381000" cy="436443"/>
          </a:xfrm>
          <a:prstGeom prst="down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0" name="矢印: 下 19">
            <a:extLst>
              <a:ext uri="{FF2B5EF4-FFF2-40B4-BE49-F238E27FC236}">
                <a16:creationId xmlns:a16="http://schemas.microsoft.com/office/drawing/2014/main" id="{8224E2E1-B23D-FE2C-B796-75D02ACCF07C}"/>
              </a:ext>
            </a:extLst>
          </p:cNvPr>
          <p:cNvSpPr/>
          <p:nvPr/>
        </p:nvSpPr>
        <p:spPr bwMode="auto">
          <a:xfrm rot="16200000">
            <a:off x="3557745" y="5639730"/>
            <a:ext cx="381000" cy="436443"/>
          </a:xfrm>
          <a:prstGeom prst="down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 name="テキスト ボックス 2">
            <a:extLst>
              <a:ext uri="{FF2B5EF4-FFF2-40B4-BE49-F238E27FC236}">
                <a16:creationId xmlns:a16="http://schemas.microsoft.com/office/drawing/2014/main" id="{ECC5801B-D1B0-2C3A-8BE1-21AF94E9B9B9}"/>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プラグイン設定は設定画面で設定内容を保存した後、アプリ設定画面で「アプリを更新」を押す事で運用環境に設定内容が反映します。</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B7F92D2B-C02F-786F-9198-BD849C6563CC}"/>
              </a:ext>
            </a:extLst>
          </p:cNvPr>
          <p:cNvSpPr txBox="1"/>
          <p:nvPr/>
        </p:nvSpPr>
        <p:spPr>
          <a:xfrm>
            <a:off x="5345906" y="1163120"/>
            <a:ext cx="4740244" cy="646331"/>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参考</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プラグインの設定内容に不備がある場合</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「保存」クリック後にエラーが表示されます。</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「エラーを確認」をクリックして、該当箇所を確認してください。</a:t>
            </a:r>
            <a:endParaRPr lang="ja-JP" altLang="en-US" sz="1200" dirty="0">
              <a:latin typeface="BIZ UDPゴシック" panose="020B0400000000000000" pitchFamily="50" charset="-128"/>
              <a:ea typeface="BIZ UDPゴシック" panose="020B0400000000000000" pitchFamily="50" charset="-128"/>
            </a:endParaRPr>
          </a:p>
        </p:txBody>
      </p:sp>
      <p:pic>
        <p:nvPicPr>
          <p:cNvPr id="21" name="図 20">
            <a:extLst>
              <a:ext uri="{FF2B5EF4-FFF2-40B4-BE49-F238E27FC236}">
                <a16:creationId xmlns:a16="http://schemas.microsoft.com/office/drawing/2014/main" id="{4522BABE-E4DB-16D8-51AB-CCB992626170}"/>
              </a:ext>
            </a:extLst>
          </p:cNvPr>
          <p:cNvPicPr>
            <a:picLocks noChangeAspect="1"/>
          </p:cNvPicPr>
          <p:nvPr/>
        </p:nvPicPr>
        <p:blipFill rotWithShape="1">
          <a:blip r:embed="rId6"/>
          <a:srcRect r="5896"/>
          <a:stretch/>
        </p:blipFill>
        <p:spPr>
          <a:xfrm>
            <a:off x="7297271" y="1920033"/>
            <a:ext cx="2528253" cy="483313"/>
          </a:xfrm>
          <a:prstGeom prst="rect">
            <a:avLst/>
          </a:prstGeom>
        </p:spPr>
      </p:pic>
      <p:pic>
        <p:nvPicPr>
          <p:cNvPr id="22" name="グラフィックス 21" descr="カーソル 単色塗りつぶし">
            <a:extLst>
              <a:ext uri="{FF2B5EF4-FFF2-40B4-BE49-F238E27FC236}">
                <a16:creationId xmlns:a16="http://schemas.microsoft.com/office/drawing/2014/main" id="{79CFDEAA-56A5-C542-DF29-3E5B523489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7421" y="2750833"/>
            <a:ext cx="252629" cy="252629"/>
          </a:xfrm>
          <a:prstGeom prst="rect">
            <a:avLst/>
          </a:prstGeom>
        </p:spPr>
      </p:pic>
      <p:pic>
        <p:nvPicPr>
          <p:cNvPr id="24" name="図 23">
            <a:extLst>
              <a:ext uri="{FF2B5EF4-FFF2-40B4-BE49-F238E27FC236}">
                <a16:creationId xmlns:a16="http://schemas.microsoft.com/office/drawing/2014/main" id="{6E7BD4CF-F785-630A-D872-97B5578C230E}"/>
              </a:ext>
            </a:extLst>
          </p:cNvPr>
          <p:cNvPicPr>
            <a:picLocks noChangeAspect="1"/>
          </p:cNvPicPr>
          <p:nvPr/>
        </p:nvPicPr>
        <p:blipFill rotWithShape="1">
          <a:blip r:embed="rId8"/>
          <a:srcRect t="1" b="8465"/>
          <a:stretch/>
        </p:blipFill>
        <p:spPr>
          <a:xfrm>
            <a:off x="7695156" y="2486508"/>
            <a:ext cx="2355776" cy="453419"/>
          </a:xfrm>
          <a:prstGeom prst="rect">
            <a:avLst/>
          </a:prstGeom>
        </p:spPr>
      </p:pic>
    </p:spTree>
    <p:extLst>
      <p:ext uri="{BB962C8B-B14F-4D97-AF65-F5344CB8AC3E}">
        <p14:creationId xmlns:p14="http://schemas.microsoft.com/office/powerpoint/2010/main" val="392357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7755D45-1B2F-A7F7-0FB5-114288749C0D}"/>
              </a:ext>
            </a:extLst>
          </p:cNvPr>
          <p:cNvPicPr>
            <a:picLocks noChangeAspect="1"/>
          </p:cNvPicPr>
          <p:nvPr/>
        </p:nvPicPr>
        <p:blipFill>
          <a:blip r:embed="rId2"/>
          <a:srcRect b="11341"/>
          <a:stretch/>
        </p:blipFill>
        <p:spPr>
          <a:xfrm>
            <a:off x="248192" y="1237034"/>
            <a:ext cx="9921600" cy="3716931"/>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プラグイン設定運用環境反映２</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CFE786E-B95F-4058-900F-9C5D001ACE90}"/>
              </a:ext>
            </a:extLst>
          </p:cNvPr>
          <p:cNvSpPr txBox="1"/>
          <p:nvPr/>
        </p:nvSpPr>
        <p:spPr>
          <a:xfrm>
            <a:off x="248192" y="509566"/>
            <a:ext cx="9905236"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４</a:t>
            </a:r>
            <a:r>
              <a:rPr kumimoji="1" lang="en-US" altLang="ja-JP" sz="1200" dirty="0">
                <a:latin typeface="BIZ UDPゴシック" panose="020B0400000000000000" pitchFamily="50" charset="-128"/>
                <a:ea typeface="BIZ UDPゴシック" panose="020B0400000000000000" pitchFamily="50" charset="-128"/>
              </a:rPr>
              <a:t>&gt;</a:t>
            </a:r>
            <a:r>
              <a:rPr lang="ja-JP" altLang="en-US" sz="1200" dirty="0">
                <a:latin typeface="BIZ UDPゴシック" panose="020B0400000000000000" pitchFamily="50" charset="-128"/>
                <a:ea typeface="BIZ UDPゴシック" panose="020B0400000000000000" pitchFamily="50" charset="-128"/>
              </a:rPr>
              <a:t>指定したカスタマイズビュー上に関連レコード一覧の内容が表示されていることを確認します。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0F8924E2-78B0-41E3-B714-B6E65549BEE3}"/>
              </a:ext>
            </a:extLst>
          </p:cNvPr>
          <p:cNvSpPr/>
          <p:nvPr/>
        </p:nvSpPr>
        <p:spPr bwMode="auto">
          <a:xfrm>
            <a:off x="376383" y="1360169"/>
            <a:ext cx="1818177" cy="310515"/>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0570F14A-DC56-657F-F60C-343440FBC393}"/>
              </a:ext>
            </a:extLst>
          </p:cNvPr>
          <p:cNvPicPr>
            <a:picLocks noChangeAspect="1"/>
          </p:cNvPicPr>
          <p:nvPr/>
        </p:nvPicPr>
        <p:blipFill rotWithShape="1">
          <a:blip r:embed="rId3"/>
          <a:srcRect b="92391"/>
          <a:stretch/>
        </p:blipFill>
        <p:spPr>
          <a:xfrm>
            <a:off x="248192" y="855871"/>
            <a:ext cx="9920401" cy="384889"/>
          </a:xfrm>
          <a:prstGeom prst="rect">
            <a:avLst/>
          </a:prstGeom>
          <a:ln>
            <a:solidFill>
              <a:schemeClr val="bg1">
                <a:lumMod val="75000"/>
              </a:schemeClr>
            </a:solidFill>
          </a:ln>
        </p:spPr>
      </p:pic>
    </p:spTree>
    <p:extLst>
      <p:ext uri="{BB962C8B-B14F-4D97-AF65-F5344CB8AC3E}">
        <p14:creationId xmlns:p14="http://schemas.microsoft.com/office/powerpoint/2010/main" val="185453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CB8303B8-BC46-65FF-77AC-157A0CB0F0D8}"/>
              </a:ext>
            </a:extLst>
          </p:cNvPr>
          <p:cNvPicPr>
            <a:picLocks noChangeAspect="1"/>
          </p:cNvPicPr>
          <p:nvPr/>
        </p:nvPicPr>
        <p:blipFill rotWithShape="1">
          <a:blip r:embed="rId2"/>
          <a:srcRect t="3348" r="1646"/>
          <a:stretch/>
        </p:blipFill>
        <p:spPr>
          <a:xfrm>
            <a:off x="257493" y="3989262"/>
            <a:ext cx="6935787" cy="2099220"/>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3959E549-FF6C-A90A-071C-D5D8D17E52E1}"/>
              </a:ext>
            </a:extLst>
          </p:cNvPr>
          <p:cNvPicPr>
            <a:picLocks noChangeAspect="1"/>
          </p:cNvPicPr>
          <p:nvPr/>
        </p:nvPicPr>
        <p:blipFill rotWithShape="1">
          <a:blip r:embed="rId3"/>
          <a:srcRect t="2419" r="1301" b="-6615"/>
          <a:stretch/>
        </p:blipFill>
        <p:spPr>
          <a:xfrm>
            <a:off x="257491" y="1377385"/>
            <a:ext cx="6935789" cy="2099220"/>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設定内容のインポートとエクスポート</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B620520-AF59-4629-B0B0-515800023649}"/>
              </a:ext>
            </a:extLst>
          </p:cNvPr>
          <p:cNvSpPr txBox="1"/>
          <p:nvPr/>
        </p:nvSpPr>
        <p:spPr>
          <a:xfrm>
            <a:off x="257493" y="568325"/>
            <a:ext cx="9396094" cy="461665"/>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プラグイン設定内容を</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JSON</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形式ファイルでエクスポートできます。また、</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JSON</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形式ファイルをインポートすることで設定内容を読み込み可能です。別アプリにプラグイン設定内容を反映させる場合に利用します。</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CC740FD5-BB95-4FF5-951D-D1CFEDFD4DB9}"/>
              </a:ext>
            </a:extLst>
          </p:cNvPr>
          <p:cNvSpPr txBox="1"/>
          <p:nvPr/>
        </p:nvSpPr>
        <p:spPr>
          <a:xfrm>
            <a:off x="3577292" y="3183666"/>
            <a:ext cx="2516824" cy="276999"/>
          </a:xfrm>
          <a:prstGeom prst="rect">
            <a:avLst/>
          </a:prstGeom>
          <a:noFill/>
        </p:spPr>
        <p:txBody>
          <a:bodyPr wrap="square" rtlCol="0">
            <a:spAutoFit/>
          </a:bodyPr>
          <a:lstStyle/>
          <a:p>
            <a:r>
              <a:rPr kumimoji="1" lang="ja-JP" altLang="en-US" sz="1200" dirty="0">
                <a:solidFill>
                  <a:srgbClr val="FF0000"/>
                </a:solidFill>
                <a:latin typeface="BIZ UDPゴシック" panose="020B0400000000000000" pitchFamily="50" charset="-128"/>
                <a:ea typeface="BIZ UDPゴシック" panose="020B0400000000000000" pitchFamily="50" charset="-128"/>
              </a:rPr>
              <a:t>「エクスポート」をクリックします。</a:t>
            </a:r>
            <a:endParaRPr lang="en-US" altLang="ja-JP" dirty="0">
              <a:solidFill>
                <a:srgbClr val="FF0000"/>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20CA5B84-6688-4876-82F5-B18CDD3D58E6}"/>
              </a:ext>
            </a:extLst>
          </p:cNvPr>
          <p:cNvSpPr txBox="1"/>
          <p:nvPr/>
        </p:nvSpPr>
        <p:spPr>
          <a:xfrm>
            <a:off x="1070893" y="5798358"/>
            <a:ext cx="4452976" cy="276999"/>
          </a:xfrm>
          <a:prstGeom prst="rect">
            <a:avLst/>
          </a:prstGeom>
          <a:noFill/>
        </p:spPr>
        <p:txBody>
          <a:bodyPr wrap="square" rtlCol="0">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JSON</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ファイルをアップロードし、「インポート」をクリックします。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0D4D42CD-90F0-292B-4491-11C585097880}"/>
              </a:ext>
            </a:extLst>
          </p:cNvPr>
          <p:cNvSpPr txBox="1"/>
          <p:nvPr/>
        </p:nvSpPr>
        <p:spPr>
          <a:xfrm>
            <a:off x="257493" y="1090308"/>
            <a:ext cx="1640193"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▼設定のエクスポート</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4255E84-D532-0EA6-2736-28907DF93E6B}"/>
              </a:ext>
            </a:extLst>
          </p:cNvPr>
          <p:cNvSpPr txBox="1"/>
          <p:nvPr/>
        </p:nvSpPr>
        <p:spPr>
          <a:xfrm>
            <a:off x="257493" y="3703056"/>
            <a:ext cx="1487908"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▼設定のインポート</a:t>
            </a:r>
            <a:endParaRPr kumimoji="1" lang="ja-JP" altLang="en-US" sz="1200" b="1"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A9F08D4B-59B1-1373-6FD2-EEFC0EF1DDEB}"/>
              </a:ext>
            </a:extLst>
          </p:cNvPr>
          <p:cNvPicPr>
            <a:picLocks noChangeAspect="1"/>
          </p:cNvPicPr>
          <p:nvPr/>
        </p:nvPicPr>
        <p:blipFill>
          <a:blip r:embed="rId4"/>
          <a:stretch>
            <a:fillRect/>
          </a:stretch>
        </p:blipFill>
        <p:spPr>
          <a:xfrm>
            <a:off x="7512273" y="2000632"/>
            <a:ext cx="2423659" cy="570759"/>
          </a:xfrm>
          <a:prstGeom prst="rect">
            <a:avLst/>
          </a:prstGeom>
        </p:spPr>
      </p:pic>
      <p:sp>
        <p:nvSpPr>
          <p:cNvPr id="11" name="正方形/長方形 10">
            <a:extLst>
              <a:ext uri="{FF2B5EF4-FFF2-40B4-BE49-F238E27FC236}">
                <a16:creationId xmlns:a16="http://schemas.microsoft.com/office/drawing/2014/main" id="{006905C9-D8B4-BE7D-F218-8F7B5023EC12}"/>
              </a:ext>
            </a:extLst>
          </p:cNvPr>
          <p:cNvSpPr/>
          <p:nvPr/>
        </p:nvSpPr>
        <p:spPr bwMode="auto">
          <a:xfrm>
            <a:off x="1986930" y="2665644"/>
            <a:ext cx="1630554" cy="528309"/>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pic>
        <p:nvPicPr>
          <p:cNvPr id="12" name="グラフィックス 11" descr="カーソル 単色塗りつぶし">
            <a:extLst>
              <a:ext uri="{FF2B5EF4-FFF2-40B4-BE49-F238E27FC236}">
                <a16:creationId xmlns:a16="http://schemas.microsoft.com/office/drawing/2014/main" id="{12B9AC44-1E21-71AC-B7D7-3E8CC550077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1802" y="2973252"/>
            <a:ext cx="371956" cy="371956"/>
          </a:xfrm>
          <a:prstGeom prst="rect">
            <a:avLst/>
          </a:prstGeom>
        </p:spPr>
      </p:pic>
      <p:sp>
        <p:nvSpPr>
          <p:cNvPr id="13" name="矢印: 下 12">
            <a:extLst>
              <a:ext uri="{FF2B5EF4-FFF2-40B4-BE49-F238E27FC236}">
                <a16:creationId xmlns:a16="http://schemas.microsoft.com/office/drawing/2014/main" id="{21B90565-A4B0-AC8B-2005-0DAEF8F3CB8B}"/>
              </a:ext>
            </a:extLst>
          </p:cNvPr>
          <p:cNvSpPr/>
          <p:nvPr/>
        </p:nvSpPr>
        <p:spPr bwMode="auto">
          <a:xfrm rot="16200000">
            <a:off x="7042478" y="2067789"/>
            <a:ext cx="381000" cy="436443"/>
          </a:xfrm>
          <a:prstGeom prst="down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4" name="テキスト ボックス 13">
            <a:extLst>
              <a:ext uri="{FF2B5EF4-FFF2-40B4-BE49-F238E27FC236}">
                <a16:creationId xmlns:a16="http://schemas.microsoft.com/office/drawing/2014/main" id="{D47302E3-7695-BE9E-BEC8-CDA8A09960DA}"/>
              </a:ext>
            </a:extLst>
          </p:cNvPr>
          <p:cNvSpPr txBox="1"/>
          <p:nvPr/>
        </p:nvSpPr>
        <p:spPr>
          <a:xfrm>
            <a:off x="7512274" y="2581803"/>
            <a:ext cx="2922048"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JSON</a:t>
            </a:r>
            <a:r>
              <a:rPr lang="ja-JP" altLang="en-US" sz="1200" dirty="0">
                <a:latin typeface="BIZ UDPゴシック" panose="020B0400000000000000" pitchFamily="50" charset="-128"/>
                <a:ea typeface="BIZ UDPゴシック" panose="020B0400000000000000" pitchFamily="50" charset="-128"/>
              </a:rPr>
              <a:t>ファイルがエクスポートされます。</a:t>
            </a:r>
            <a:endParaRPr lang="en-US" altLang="ja-JP" sz="1200"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EAA73DE3-067E-93E8-6A1A-33E0ED50CC54}"/>
              </a:ext>
            </a:extLst>
          </p:cNvPr>
          <p:cNvCxnSpPr>
            <a:cxnSpLocks/>
          </p:cNvCxnSpPr>
          <p:nvPr/>
        </p:nvCxnSpPr>
        <p:spPr>
          <a:xfrm>
            <a:off x="2022479" y="4985957"/>
            <a:ext cx="1595005"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0000DA6D-383B-5FB2-54A7-BFD01E6952B5}"/>
              </a:ext>
            </a:extLst>
          </p:cNvPr>
          <p:cNvSpPr txBox="1"/>
          <p:nvPr/>
        </p:nvSpPr>
        <p:spPr>
          <a:xfrm>
            <a:off x="758918" y="6197854"/>
            <a:ext cx="4302996" cy="1015663"/>
          </a:xfrm>
          <a:prstGeom prst="rect">
            <a:avLst/>
          </a:prstGeom>
          <a:solidFill>
            <a:srgbClr val="CCD8E4"/>
          </a:solidFill>
        </p:spPr>
        <p:txBody>
          <a:bodyPr wrap="square">
            <a:spAutoFit/>
          </a:bodyPr>
          <a:lstStyle/>
          <a:p>
            <a:pPr algn="l"/>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ご注意</a:t>
            </a:r>
            <a:r>
              <a:rPr lang="en-US" altLang="ja-JP" sz="1200" dirty="0">
                <a:solidFill>
                  <a:srgbClr val="FF0000"/>
                </a:solidFill>
                <a:latin typeface="BIZ UDPゴシック" panose="020B0400000000000000" pitchFamily="50" charset="-128"/>
                <a:ea typeface="BIZ UDPゴシック" panose="020B0400000000000000" pitchFamily="50" charset="-128"/>
              </a:rPr>
              <a:t>】</a:t>
            </a:r>
          </a:p>
          <a:p>
            <a:pPr algn="l"/>
            <a:r>
              <a:rPr lang="ja-JP" altLang="en-US" sz="1200" dirty="0">
                <a:latin typeface="BIZ UDPゴシック" panose="020B0400000000000000" pitchFamily="50" charset="-128"/>
                <a:ea typeface="BIZ UDPゴシック" panose="020B0400000000000000" pitchFamily="50" charset="-128"/>
              </a:rPr>
              <a:t>・データ移行機能の対象は詳細設定欄の設定内容です。</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 ライセンスキーや</a:t>
            </a:r>
            <a:r>
              <a:rPr lang="en-US" altLang="ja-JP" sz="1200" dirty="0">
                <a:latin typeface="BIZ UDPゴシック" panose="020B0400000000000000" pitchFamily="50" charset="-128"/>
                <a:ea typeface="BIZ UDPゴシック" panose="020B0400000000000000" pitchFamily="50" charset="-128"/>
              </a:rPr>
              <a:t>API</a:t>
            </a:r>
            <a:r>
              <a:rPr lang="ja-JP" altLang="en-US" sz="1200" dirty="0">
                <a:latin typeface="BIZ UDPゴシック" panose="020B0400000000000000" pitchFamily="50" charset="-128"/>
                <a:ea typeface="BIZ UDPゴシック" panose="020B0400000000000000" pitchFamily="50" charset="-128"/>
              </a:rPr>
              <a:t>トークンは手動で入力してください。</a:t>
            </a:r>
            <a:endParaRPr lang="en-US" altLang="ja-JP" sz="1200" dirty="0">
              <a:latin typeface="BIZ UDPゴシック" panose="020B0400000000000000" pitchFamily="50" charset="-128"/>
              <a:ea typeface="BIZ UDPゴシック" panose="020B0400000000000000" pitchFamily="50" charset="-128"/>
            </a:endParaRPr>
          </a:p>
          <a:p>
            <a:pPr algn="l"/>
            <a:r>
              <a:rPr lang="ja-JP" altLang="en-US" sz="1200" dirty="0">
                <a:latin typeface="BIZ UDPゴシック" panose="020B0400000000000000" pitchFamily="50" charset="-128"/>
                <a:ea typeface="BIZ UDPゴシック" panose="020B0400000000000000" pitchFamily="50" charset="-128"/>
              </a:rPr>
              <a:t>・インポート時、設定内容は上書きされます。</a:t>
            </a:r>
            <a:endParaRPr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 設定済みの内容が削除されますのでご注意ください。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98C33D8-47B3-6AAD-A289-7D7FA0729086}"/>
              </a:ext>
            </a:extLst>
          </p:cNvPr>
          <p:cNvSpPr txBox="1"/>
          <p:nvPr/>
        </p:nvSpPr>
        <p:spPr>
          <a:xfrm>
            <a:off x="6337269" y="6694566"/>
            <a:ext cx="4158107" cy="276999"/>
          </a:xfrm>
          <a:prstGeom prst="rect">
            <a:avLst/>
          </a:prstGeom>
          <a:noFill/>
        </p:spPr>
        <p:txBody>
          <a:bodyPr wrap="square">
            <a:spAutoFit/>
          </a:bodyPr>
          <a:lstStyle/>
          <a:p>
            <a:r>
              <a:rPr kumimoji="1" lang="en-US" altLang="ja-JP" sz="1200" dirty="0">
                <a:latin typeface="BIZ UDPゴシック" panose="020B0400000000000000" pitchFamily="50" charset="-128"/>
                <a:ea typeface="BIZ UDPゴシック" panose="020B0400000000000000" pitchFamily="50" charset="-128"/>
              </a:rPr>
              <a:t>JSON</a:t>
            </a:r>
            <a:r>
              <a:rPr kumimoji="1" lang="ja-JP" altLang="en-US" sz="1200" dirty="0">
                <a:latin typeface="BIZ UDPゴシック" panose="020B0400000000000000" pitchFamily="50" charset="-128"/>
                <a:ea typeface="BIZ UDPゴシック" panose="020B0400000000000000" pitchFamily="50" charset="-128"/>
              </a:rPr>
              <a:t>ファイル内の設定内容が詳細設定欄に追加されます。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04F79787-C05F-F671-CC63-6B05E374C615}"/>
              </a:ext>
            </a:extLst>
          </p:cNvPr>
          <p:cNvSpPr/>
          <p:nvPr/>
        </p:nvSpPr>
        <p:spPr bwMode="auto">
          <a:xfrm>
            <a:off x="289603" y="5245983"/>
            <a:ext cx="1628097" cy="528309"/>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pic>
        <p:nvPicPr>
          <p:cNvPr id="29" name="グラフィックス 28" descr="カーソル 単色塗りつぶし">
            <a:extLst>
              <a:ext uri="{FF2B5EF4-FFF2-40B4-BE49-F238E27FC236}">
                <a16:creationId xmlns:a16="http://schemas.microsoft.com/office/drawing/2014/main" id="{49E4225E-3712-8073-EB72-DEC5140DDB1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77854" y="5514567"/>
            <a:ext cx="371956" cy="371956"/>
          </a:xfrm>
          <a:prstGeom prst="rect">
            <a:avLst/>
          </a:prstGeom>
        </p:spPr>
      </p:pic>
      <p:pic>
        <p:nvPicPr>
          <p:cNvPr id="21" name="図 20">
            <a:extLst>
              <a:ext uri="{FF2B5EF4-FFF2-40B4-BE49-F238E27FC236}">
                <a16:creationId xmlns:a16="http://schemas.microsoft.com/office/drawing/2014/main" id="{DA6C9DD3-FB5F-DCC6-97A8-35A08CE4CABE}"/>
              </a:ext>
            </a:extLst>
          </p:cNvPr>
          <p:cNvPicPr>
            <a:picLocks noChangeAspect="1"/>
          </p:cNvPicPr>
          <p:nvPr/>
        </p:nvPicPr>
        <p:blipFill rotWithShape="1">
          <a:blip r:embed="rId6"/>
          <a:srcRect r="41299" b="30376"/>
          <a:stretch/>
        </p:blipFill>
        <p:spPr>
          <a:xfrm>
            <a:off x="6337269" y="4766045"/>
            <a:ext cx="3810513" cy="1928521"/>
          </a:xfrm>
          <a:prstGeom prst="rect">
            <a:avLst/>
          </a:prstGeom>
          <a:ln>
            <a:solidFill>
              <a:schemeClr val="bg1">
                <a:lumMod val="75000"/>
              </a:schemeClr>
            </a:solidFill>
          </a:ln>
        </p:spPr>
      </p:pic>
      <p:sp>
        <p:nvSpPr>
          <p:cNvPr id="34" name="矢印: 下 33">
            <a:extLst>
              <a:ext uri="{FF2B5EF4-FFF2-40B4-BE49-F238E27FC236}">
                <a16:creationId xmlns:a16="http://schemas.microsoft.com/office/drawing/2014/main" id="{FD2C2A41-B2EB-9DC2-C4B6-994C3B160DEF}"/>
              </a:ext>
            </a:extLst>
          </p:cNvPr>
          <p:cNvSpPr/>
          <p:nvPr/>
        </p:nvSpPr>
        <p:spPr bwMode="auto">
          <a:xfrm rot="16200000">
            <a:off x="6064705" y="5543402"/>
            <a:ext cx="381000" cy="436443"/>
          </a:xfrm>
          <a:prstGeom prst="down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1337131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3">
            <a:extLst>
              <a:ext uri="{FF2B5EF4-FFF2-40B4-BE49-F238E27FC236}">
                <a16:creationId xmlns:a16="http://schemas.microsoft.com/office/drawing/2014/main" id="{13669B4A-38C6-4120-12EC-967F6897B20F}"/>
              </a:ext>
            </a:extLst>
          </p:cNvPr>
          <p:cNvGraphicFramePr>
            <a:graphicFrameLocks noGrp="1"/>
          </p:cNvGraphicFramePr>
          <p:nvPr>
            <p:extLst>
              <p:ext uri="{D42A27DB-BD31-4B8C-83A1-F6EECF244321}">
                <p14:modId xmlns:p14="http://schemas.microsoft.com/office/powerpoint/2010/main" val="2837213213"/>
              </p:ext>
            </p:extLst>
          </p:nvPr>
        </p:nvGraphicFramePr>
        <p:xfrm>
          <a:off x="257491" y="1143372"/>
          <a:ext cx="4871917" cy="5466720"/>
        </p:xfrm>
        <a:graphic>
          <a:graphicData uri="http://schemas.openxmlformats.org/drawingml/2006/table">
            <a:tbl>
              <a:tblPr firstRow="1" bandRow="1">
                <a:tableStyleId>{5C22544A-7EE6-4342-B048-85BDC9FD1C3A}</a:tableStyleId>
              </a:tblPr>
              <a:tblGrid>
                <a:gridCol w="1406842">
                  <a:extLst>
                    <a:ext uri="{9D8B030D-6E8A-4147-A177-3AD203B41FA5}">
                      <a16:colId xmlns:a16="http://schemas.microsoft.com/office/drawing/2014/main" val="3730577910"/>
                    </a:ext>
                  </a:extLst>
                </a:gridCol>
                <a:gridCol w="801075">
                  <a:extLst>
                    <a:ext uri="{9D8B030D-6E8A-4147-A177-3AD203B41FA5}">
                      <a16:colId xmlns:a16="http://schemas.microsoft.com/office/drawing/2014/main" val="1777090405"/>
                    </a:ext>
                  </a:extLst>
                </a:gridCol>
                <a:gridCol w="2664000">
                  <a:extLst>
                    <a:ext uri="{9D8B030D-6E8A-4147-A177-3AD203B41FA5}">
                      <a16:colId xmlns:a16="http://schemas.microsoft.com/office/drawing/2014/main" val="2878778077"/>
                    </a:ext>
                  </a:extLst>
                </a:gridCol>
              </a:tblGrid>
              <a:tr h="360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フィールド種別</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対応</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制限事項</a:t>
                      </a:r>
                    </a:p>
                  </a:txBody>
                  <a:tcPr anchor="ctr"/>
                </a:tc>
                <a:extLst>
                  <a:ext uri="{0D108BD9-81ED-4DB2-BD59-A6C34878D82A}">
                    <a16:rowId xmlns:a16="http://schemas.microsoft.com/office/drawing/2014/main" val="2126485646"/>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レコード番号</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33947826"/>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作成者</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47463102"/>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作成日時</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55455030"/>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更新者 </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72562631"/>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更新日時</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47017564"/>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文字列（</a:t>
                      </a:r>
                      <a:r>
                        <a:rPr kumimoji="1" lang="en-US" altLang="ja-JP" sz="1200" b="0" i="0" kern="1200" dirty="0">
                          <a:solidFill>
                            <a:schemeClr val="dk1"/>
                          </a:solidFill>
                          <a:effectLst/>
                          <a:latin typeface="BIZ UDPゴシック" panose="020B0400000000000000" pitchFamily="50" charset="-128"/>
                          <a:ea typeface="BIZ UDPゴシック" panose="020B0400000000000000" pitchFamily="50" charset="-128"/>
                          <a:cs typeface="+mn-cs"/>
                        </a:rPr>
                        <a:t>1</a:t>
                      </a: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行）</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93695101"/>
                  </a:ext>
                </a:extLst>
              </a:tr>
              <a:tr h="288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数値</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187973420"/>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計算</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141532607"/>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文字列（複数行）</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0" dirty="0">
                          <a:latin typeface="BIZ UDPゴシック" panose="020B0400000000000000" pitchFamily="50" charset="-128"/>
                          <a:ea typeface="BIZ UDPゴシック" panose="020B0400000000000000" pitchFamily="50" charset="-128"/>
                        </a:rPr>
                        <a:t>改行箇所に空白が入り</a:t>
                      </a:r>
                      <a:r>
                        <a:rPr kumimoji="1" lang="en-US" altLang="ja-JP" sz="1100" b="0" dirty="0">
                          <a:latin typeface="BIZ UDPゴシック" panose="020B0400000000000000" pitchFamily="50" charset="-128"/>
                          <a:ea typeface="BIZ UDPゴシック" panose="020B0400000000000000" pitchFamily="50" charset="-128"/>
                        </a:rPr>
                        <a:t>1</a:t>
                      </a:r>
                      <a:r>
                        <a:rPr kumimoji="1" lang="ja-JP" altLang="en-US" sz="1100" b="0" dirty="0">
                          <a:latin typeface="BIZ UDPゴシック" panose="020B0400000000000000" pitchFamily="50" charset="-128"/>
                          <a:ea typeface="BIZ UDPゴシック" panose="020B0400000000000000" pitchFamily="50" charset="-128"/>
                        </a:rPr>
                        <a:t>行で表示される。</a:t>
                      </a:r>
                    </a:p>
                  </a:txBody>
                  <a:tcPr anchor="ctr"/>
                </a:tc>
                <a:extLst>
                  <a:ext uri="{0D108BD9-81ED-4DB2-BD59-A6C34878D82A}">
                    <a16:rowId xmlns:a16="http://schemas.microsoft.com/office/drawing/2014/main" val="2584234438"/>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リッチエディター</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0" dirty="0">
                          <a:latin typeface="BIZ UDPゴシック" panose="020B0400000000000000" pitchFamily="50" charset="-128"/>
                          <a:ea typeface="BIZ UDPゴシック" panose="020B0400000000000000" pitchFamily="50" charset="-128"/>
                        </a:rPr>
                        <a:t>Ｃ</a:t>
                      </a:r>
                      <a:r>
                        <a:rPr kumimoji="1" lang="en-US" altLang="ja-JP" sz="1100" b="0" dirty="0">
                          <a:latin typeface="BIZ UDPゴシック" panose="020B0400000000000000" pitchFamily="50" charset="-128"/>
                          <a:ea typeface="BIZ UDPゴシック" panose="020B0400000000000000" pitchFamily="50" charset="-128"/>
                        </a:rPr>
                        <a:t>SV</a:t>
                      </a:r>
                      <a:r>
                        <a:rPr kumimoji="1" lang="ja-JP" altLang="en-US" sz="1100" b="0" dirty="0">
                          <a:latin typeface="BIZ UDPゴシック" panose="020B0400000000000000" pitchFamily="50" charset="-128"/>
                          <a:ea typeface="BIZ UDPゴシック" panose="020B0400000000000000" pitchFamily="50" charset="-128"/>
                        </a:rPr>
                        <a:t>ファイルでは</a:t>
                      </a:r>
                      <a:r>
                        <a:rPr kumimoji="1" lang="en-US" altLang="ja-JP" sz="1100" b="0" dirty="0">
                          <a:latin typeface="BIZ UDPゴシック" panose="020B0400000000000000" pitchFamily="50" charset="-128"/>
                          <a:ea typeface="BIZ UDPゴシック" panose="020B0400000000000000" pitchFamily="50" charset="-128"/>
                        </a:rPr>
                        <a:t>HTML</a:t>
                      </a:r>
                      <a:r>
                        <a:rPr kumimoji="1" lang="ja-JP" altLang="en-US" sz="1100" b="0" dirty="0">
                          <a:latin typeface="BIZ UDPゴシック" panose="020B0400000000000000" pitchFamily="50" charset="-128"/>
                          <a:ea typeface="BIZ UDPゴシック" panose="020B0400000000000000" pitchFamily="50" charset="-128"/>
                        </a:rPr>
                        <a:t>タグが含まれる。</a:t>
                      </a:r>
                    </a:p>
                  </a:txBody>
                  <a:tcPr anchor="ctr"/>
                </a:tc>
                <a:extLst>
                  <a:ext uri="{0D108BD9-81ED-4DB2-BD59-A6C34878D82A}">
                    <a16:rowId xmlns:a16="http://schemas.microsoft.com/office/drawing/2014/main" val="3303395084"/>
                  </a:ext>
                </a:extLst>
              </a:tr>
              <a:tr h="46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チェックボックス</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複数選択した場合はカンマ区切りで表示される。</a:t>
                      </a:r>
                    </a:p>
                  </a:txBody>
                  <a:tcPr anchor="ctr"/>
                </a:tc>
                <a:extLst>
                  <a:ext uri="{0D108BD9-81ED-4DB2-BD59-A6C34878D82A}">
                    <a16:rowId xmlns:a16="http://schemas.microsoft.com/office/drawing/2014/main" val="571175839"/>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ラジオボタン</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23711765"/>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ドロップダウン</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82011862"/>
                  </a:ext>
                </a:extLst>
              </a:tr>
              <a:tr h="46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複数選択 </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複数選択した場合はカンマ区切りで表示される。</a:t>
                      </a:r>
                    </a:p>
                  </a:txBody>
                  <a:tcPr anchor="ctr"/>
                </a:tc>
                <a:extLst>
                  <a:ext uri="{0D108BD9-81ED-4DB2-BD59-A6C34878D82A}">
                    <a16:rowId xmlns:a16="http://schemas.microsoft.com/office/drawing/2014/main" val="319273738"/>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添付ファイル</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62092521"/>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リンク</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100" b="0" dirty="0">
                          <a:latin typeface="BIZ UDPゴシック" panose="020B0400000000000000" pitchFamily="50" charset="-128"/>
                          <a:ea typeface="BIZ UDPゴシック" panose="020B0400000000000000" pitchFamily="50" charset="-128"/>
                        </a:rPr>
                        <a:t>リンクのクリックによる</a:t>
                      </a:r>
                      <a:r>
                        <a:rPr kumimoji="1" lang="en-US" altLang="ja-JP" sz="1100" b="0" dirty="0">
                          <a:latin typeface="BIZ UDPゴシック" panose="020B0400000000000000" pitchFamily="50" charset="-128"/>
                          <a:ea typeface="BIZ UDPゴシック" panose="020B0400000000000000" pitchFamily="50" charset="-128"/>
                        </a:rPr>
                        <a:t>Web</a:t>
                      </a:r>
                      <a:r>
                        <a:rPr kumimoji="1" lang="ja-JP" altLang="en-US" sz="1100" b="0" dirty="0">
                          <a:latin typeface="BIZ UDPゴシック" panose="020B0400000000000000" pitchFamily="50" charset="-128"/>
                          <a:ea typeface="BIZ UDPゴシック" panose="020B0400000000000000" pitchFamily="50" charset="-128"/>
                        </a:rPr>
                        <a:t>ページや関連するサービスの起動は不可</a:t>
                      </a:r>
                    </a:p>
                  </a:txBody>
                  <a:tcPr anchor="ctr"/>
                </a:tc>
                <a:extLst>
                  <a:ext uri="{0D108BD9-81ED-4DB2-BD59-A6C34878D82A}">
                    <a16:rowId xmlns:a16="http://schemas.microsoft.com/office/drawing/2014/main" val="2687953803"/>
                  </a:ext>
                </a:extLst>
              </a:tr>
            </a:tbl>
          </a:graphicData>
        </a:graphic>
      </p:graphicFrame>
      <p:graphicFrame>
        <p:nvGraphicFramePr>
          <p:cNvPr id="6" name="表 3">
            <a:extLst>
              <a:ext uri="{FF2B5EF4-FFF2-40B4-BE49-F238E27FC236}">
                <a16:creationId xmlns:a16="http://schemas.microsoft.com/office/drawing/2014/main" id="{DA7EA5BC-E98D-30FF-7D84-6249C9355BA1}"/>
              </a:ext>
            </a:extLst>
          </p:cNvPr>
          <p:cNvGraphicFramePr>
            <a:graphicFrameLocks noGrp="1"/>
          </p:cNvGraphicFramePr>
          <p:nvPr>
            <p:extLst>
              <p:ext uri="{D42A27DB-BD31-4B8C-83A1-F6EECF244321}">
                <p14:modId xmlns:p14="http://schemas.microsoft.com/office/powerpoint/2010/main" val="2261387483"/>
              </p:ext>
            </p:extLst>
          </p:nvPr>
        </p:nvGraphicFramePr>
        <p:xfrm>
          <a:off x="5250072" y="1143372"/>
          <a:ext cx="4873642" cy="5220000"/>
        </p:xfrm>
        <a:graphic>
          <a:graphicData uri="http://schemas.openxmlformats.org/drawingml/2006/table">
            <a:tbl>
              <a:tblPr firstRow="1" bandRow="1">
                <a:tableStyleId>{5C22544A-7EE6-4342-B048-85BDC9FD1C3A}</a:tableStyleId>
              </a:tblPr>
              <a:tblGrid>
                <a:gridCol w="1406842">
                  <a:extLst>
                    <a:ext uri="{9D8B030D-6E8A-4147-A177-3AD203B41FA5}">
                      <a16:colId xmlns:a16="http://schemas.microsoft.com/office/drawing/2014/main" val="3730577910"/>
                    </a:ext>
                  </a:extLst>
                </a:gridCol>
                <a:gridCol w="802800">
                  <a:extLst>
                    <a:ext uri="{9D8B030D-6E8A-4147-A177-3AD203B41FA5}">
                      <a16:colId xmlns:a16="http://schemas.microsoft.com/office/drawing/2014/main" val="1777090405"/>
                    </a:ext>
                  </a:extLst>
                </a:gridCol>
                <a:gridCol w="2664000">
                  <a:extLst>
                    <a:ext uri="{9D8B030D-6E8A-4147-A177-3AD203B41FA5}">
                      <a16:colId xmlns:a16="http://schemas.microsoft.com/office/drawing/2014/main" val="2878778077"/>
                    </a:ext>
                  </a:extLst>
                </a:gridCol>
              </a:tblGrid>
              <a:tr h="360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フィールド種別</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対応</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制限事項</a:t>
                      </a:r>
                    </a:p>
                  </a:txBody>
                  <a:tcPr anchor="ctr"/>
                </a:tc>
                <a:extLst>
                  <a:ext uri="{0D108BD9-81ED-4DB2-BD59-A6C34878D82A}">
                    <a16:rowId xmlns:a16="http://schemas.microsoft.com/office/drawing/2014/main" val="2126485646"/>
                  </a:ext>
                </a:extLst>
              </a:tr>
              <a:tr h="288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日付</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107614982"/>
                  </a:ext>
                </a:extLst>
              </a:tr>
              <a:tr h="288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時刻</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80988712"/>
                  </a:ext>
                </a:extLst>
              </a:tr>
              <a:tr h="288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日時</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01998740"/>
                  </a:ext>
                </a:extLst>
              </a:tr>
              <a:tr h="46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ユーザー選択</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複数選択した場合はカンマ区切りで表示される。</a:t>
                      </a:r>
                    </a:p>
                  </a:txBody>
                  <a:tcPr anchor="ctr"/>
                </a:tc>
                <a:extLst>
                  <a:ext uri="{0D108BD9-81ED-4DB2-BD59-A6C34878D82A}">
                    <a16:rowId xmlns:a16="http://schemas.microsoft.com/office/drawing/2014/main" val="833947826"/>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カテゴリー</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747463102"/>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ステータス</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r>
                        <a:rPr kumimoji="1" lang="ja-JP" altLang="en-US" sz="1100" b="0" i="0" kern="1200" dirty="0">
                          <a:solidFill>
                            <a:schemeClr val="dk1"/>
                          </a:solidFill>
                          <a:effectLst/>
                          <a:latin typeface="BIZ UDPゴシック" panose="020B0400000000000000" pitchFamily="50" charset="-128"/>
                          <a:ea typeface="BIZ UDPゴシック" panose="020B0400000000000000" pitchFamily="50" charset="-128"/>
                          <a:cs typeface="+mn-cs"/>
                        </a:rPr>
                        <a:t>プロセス管理有効時のみ。</a:t>
                      </a: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55455030"/>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作業者</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672562631"/>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ルックアップ</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847017564"/>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テーブル</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93695101"/>
                  </a:ext>
                </a:extLst>
              </a:tr>
              <a:tr h="468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組織選択</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複数選択した場合はカンマ区切りで表示される。</a:t>
                      </a:r>
                    </a:p>
                  </a:txBody>
                  <a:tcPr anchor="ctr"/>
                </a:tc>
                <a:extLst>
                  <a:ext uri="{0D108BD9-81ED-4DB2-BD59-A6C34878D82A}">
                    <a16:rowId xmlns:a16="http://schemas.microsoft.com/office/drawing/2014/main" val="3187973420"/>
                  </a:ext>
                </a:extLst>
              </a:tr>
              <a:tr h="46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グループ選択</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nchor="ctr"/>
                </a:tc>
                <a:tc>
                  <a:txBody>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1" lang="ja-JP" altLang="en-US" sz="1100" b="0" dirty="0">
                          <a:latin typeface="BIZ UDPゴシック" panose="020B0400000000000000" pitchFamily="50" charset="-128"/>
                          <a:ea typeface="BIZ UDPゴシック" panose="020B0400000000000000" pitchFamily="50" charset="-128"/>
                        </a:rPr>
                        <a:t>複数選択した場合はカンマ区切りで表示される。</a:t>
                      </a:r>
                    </a:p>
                  </a:txBody>
                  <a:tcPr anchor="ctr"/>
                </a:tc>
                <a:extLst>
                  <a:ext uri="{0D108BD9-81ED-4DB2-BD59-A6C34878D82A}">
                    <a16:rowId xmlns:a16="http://schemas.microsoft.com/office/drawing/2014/main" val="4141532607"/>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グループ</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584234438"/>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ラベル</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3303395084"/>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スペース</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571175839"/>
                  </a:ext>
                </a:extLst>
              </a:tr>
              <a:tr h="288000">
                <a:tc>
                  <a:txBody>
                    <a:bodyPr/>
                    <a:lstStyle/>
                    <a:p>
                      <a:pPr algn="ctr"/>
                      <a:r>
                        <a:rPr kumimoji="1" lang="ja-JP" altLang="en-US" sz="1200" b="0" i="0" kern="1200" dirty="0">
                          <a:solidFill>
                            <a:schemeClr val="dk1"/>
                          </a:solidFill>
                          <a:effectLst/>
                          <a:latin typeface="BIZ UDPゴシック" panose="020B0400000000000000" pitchFamily="50" charset="-128"/>
                          <a:ea typeface="BIZ UDPゴシック" panose="020B0400000000000000" pitchFamily="50" charset="-128"/>
                          <a:cs typeface="+mn-cs"/>
                        </a:rPr>
                        <a:t>罫線</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nchor="ctr"/>
                </a:tc>
                <a:tc>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123711765"/>
                  </a:ext>
                </a:extLst>
              </a:tr>
            </a:tbl>
          </a:graphicData>
        </a:graphic>
      </p:graphicFrame>
      <p:sp>
        <p:nvSpPr>
          <p:cNvPr id="2" name="テキスト ボックス 1">
            <a:extLst>
              <a:ext uri="{FF2B5EF4-FFF2-40B4-BE49-F238E27FC236}">
                <a16:creationId xmlns:a16="http://schemas.microsoft.com/office/drawing/2014/main" id="{48B9FE73-16A5-4592-BA79-78256177AD61}"/>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使用上の注意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464B2FB-FF47-9CBE-1FA1-8DDC6A70F28E}"/>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本プラグインの使用に際しては、以下のような制限事項があります。あらかじめ、これらの点に注意してください。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22064D71-6760-4714-6644-F63883ECDD17}"/>
              </a:ext>
            </a:extLst>
          </p:cNvPr>
          <p:cNvSpPr txBox="1"/>
          <p:nvPr/>
        </p:nvSpPr>
        <p:spPr>
          <a:xfrm>
            <a:off x="257493" y="856213"/>
            <a:ext cx="9866221" cy="276999"/>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k</a:t>
            </a:r>
            <a:r>
              <a:rPr kumimoji="1" lang="en-US" altLang="ja-JP" sz="1200" dirty="0">
                <a:latin typeface="BIZ UDPゴシック" panose="020B0400000000000000" pitchFamily="50" charset="-128"/>
                <a:ea typeface="BIZ UDPゴシック" panose="020B0400000000000000" pitchFamily="50" charset="-128"/>
              </a:rPr>
              <a:t>intone</a:t>
            </a:r>
            <a:r>
              <a:rPr kumimoji="1" lang="ja-JP" altLang="en-US" sz="1200" dirty="0">
                <a:latin typeface="BIZ UDPゴシック" panose="020B0400000000000000" pitchFamily="50" charset="-128"/>
                <a:ea typeface="BIZ UDPゴシック" panose="020B0400000000000000" pitchFamily="50" charset="-128"/>
              </a:rPr>
              <a:t>の利用できる</a:t>
            </a:r>
            <a:r>
              <a:rPr lang="ja-JP" altLang="en-US" sz="1200" b="0" i="0" dirty="0">
                <a:solidFill>
                  <a:srgbClr val="333333"/>
                </a:solidFill>
                <a:effectLst/>
                <a:latin typeface="BIZ UDPゴシック" panose="020B0400000000000000" pitchFamily="50" charset="-128"/>
                <a:ea typeface="BIZ UDPゴシック" panose="020B0400000000000000" pitchFamily="50" charset="-128"/>
              </a:rPr>
              <a:t>フィールドは以下になります。</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9477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B33F324-57CA-0025-8DDA-105E588BDD41}"/>
              </a:ext>
            </a:extLst>
          </p:cNvPr>
          <p:cNvPicPr>
            <a:picLocks noChangeAspect="1"/>
          </p:cNvPicPr>
          <p:nvPr/>
        </p:nvPicPr>
        <p:blipFill>
          <a:blip r:embed="rId2"/>
          <a:stretch>
            <a:fillRect/>
          </a:stretch>
        </p:blipFill>
        <p:spPr>
          <a:xfrm>
            <a:off x="422787" y="5137424"/>
            <a:ext cx="2501680" cy="1727350"/>
          </a:xfrm>
          <a:prstGeom prst="rect">
            <a:avLst/>
          </a:prstGeom>
        </p:spPr>
      </p:pic>
      <p:graphicFrame>
        <p:nvGraphicFramePr>
          <p:cNvPr id="3" name="表 2">
            <a:extLst>
              <a:ext uri="{FF2B5EF4-FFF2-40B4-BE49-F238E27FC236}">
                <a16:creationId xmlns:a16="http://schemas.microsoft.com/office/drawing/2014/main" id="{D819C8BA-4697-E9AC-528A-D393C7A87AC4}"/>
              </a:ext>
            </a:extLst>
          </p:cNvPr>
          <p:cNvGraphicFramePr>
            <a:graphicFrameLocks noGrp="1"/>
          </p:cNvGraphicFramePr>
          <p:nvPr>
            <p:extLst>
              <p:ext uri="{D42A27DB-BD31-4B8C-83A1-F6EECF244321}">
                <p14:modId xmlns:p14="http://schemas.microsoft.com/office/powerpoint/2010/main" val="30095471"/>
              </p:ext>
            </p:extLst>
          </p:nvPr>
        </p:nvGraphicFramePr>
        <p:xfrm>
          <a:off x="257490" y="1170016"/>
          <a:ext cx="7901771" cy="1925814"/>
        </p:xfrm>
        <a:graphic>
          <a:graphicData uri="http://schemas.openxmlformats.org/drawingml/2006/table">
            <a:tbl>
              <a:tblPr firstRow="1" bandRow="1">
                <a:tableStyleId>{5C22544A-7EE6-4342-B048-85BDC9FD1C3A}</a:tableStyleId>
              </a:tblPr>
              <a:tblGrid>
                <a:gridCol w="2225143">
                  <a:extLst>
                    <a:ext uri="{9D8B030D-6E8A-4147-A177-3AD203B41FA5}">
                      <a16:colId xmlns:a16="http://schemas.microsoft.com/office/drawing/2014/main" val="438761023"/>
                    </a:ext>
                  </a:extLst>
                </a:gridCol>
                <a:gridCol w="668444">
                  <a:extLst>
                    <a:ext uri="{9D8B030D-6E8A-4147-A177-3AD203B41FA5}">
                      <a16:colId xmlns:a16="http://schemas.microsoft.com/office/drawing/2014/main" val="1681514827"/>
                    </a:ext>
                  </a:extLst>
                </a:gridCol>
                <a:gridCol w="5008184">
                  <a:extLst>
                    <a:ext uri="{9D8B030D-6E8A-4147-A177-3AD203B41FA5}">
                      <a16:colId xmlns:a16="http://schemas.microsoft.com/office/drawing/2014/main" val="773937935"/>
                    </a:ext>
                  </a:extLst>
                </a:gridCol>
              </a:tblGrid>
              <a:tr h="320969">
                <a:tc>
                  <a:txBody>
                    <a:bodyPr/>
                    <a:lstStyle/>
                    <a:p>
                      <a:pPr algn="ctr"/>
                      <a:r>
                        <a:rPr kumimoji="1" lang="ja-JP" altLang="en-US" sz="1200" dirty="0">
                          <a:latin typeface="BIZ UDPゴシック" panose="020B0400000000000000" pitchFamily="50" charset="-128"/>
                          <a:ea typeface="BIZ UDPゴシック" panose="020B0400000000000000" pitchFamily="50" charset="-128"/>
                        </a:rPr>
                        <a:t>環境</a:t>
                      </a:r>
                    </a:p>
                  </a:txBody>
                  <a:tcPr/>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対応</a:t>
                      </a:r>
                    </a:p>
                  </a:txBody>
                  <a:tcPr/>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制限事項</a:t>
                      </a:r>
                    </a:p>
                  </a:txBody>
                  <a:tcPr/>
                </a:tc>
                <a:extLst>
                  <a:ext uri="{0D108BD9-81ED-4DB2-BD59-A6C34878D82A}">
                    <a16:rowId xmlns:a16="http://schemas.microsoft.com/office/drawing/2014/main" val="3496579481"/>
                  </a:ext>
                </a:extLst>
              </a:tr>
              <a:tr h="320969">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モバイル</a:t>
                      </a:r>
                    </a:p>
                  </a:txBody>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a:t>
                      </a:r>
                    </a:p>
                  </a:txBody>
                  <a:tcPr/>
                </a:tc>
                <a:tc>
                  <a:txBody>
                    <a:bodyPr/>
                    <a:lstStyle/>
                    <a:p>
                      <a:pPr algn="ctr"/>
                      <a:endParaRPr kumimoji="1" lang="en-US" altLang="ja-JP" sz="12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49485218"/>
                  </a:ext>
                </a:extLst>
              </a:tr>
              <a:tr h="320969">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ゲストスペース</a:t>
                      </a:r>
                    </a:p>
                  </a:txBody>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〇</a:t>
                      </a:r>
                    </a:p>
                  </a:txBody>
                  <a:tcPr/>
                </a:tc>
                <a:tc>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0404153"/>
                  </a:ext>
                </a:extLst>
              </a:tr>
              <a:tr h="320969">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ゲストユーザー</a:t>
                      </a:r>
                    </a:p>
                  </a:txBody>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a:t>
                      </a:r>
                    </a:p>
                  </a:txBody>
                  <a:tcPr/>
                </a:tc>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一覧表示のみ利用可能（プラグイン設定および</a:t>
                      </a:r>
                      <a:r>
                        <a:rPr kumimoji="1" lang="en-US" altLang="ja-JP" sz="1200" b="0" dirty="0">
                          <a:latin typeface="BIZ UDPゴシック" panose="020B0400000000000000" pitchFamily="50" charset="-128"/>
                          <a:ea typeface="BIZ UDPゴシック" panose="020B0400000000000000" pitchFamily="50" charset="-128"/>
                        </a:rPr>
                        <a:t>CSV</a:t>
                      </a:r>
                      <a:r>
                        <a:rPr kumimoji="1" lang="ja-JP" altLang="en-US" sz="1200" b="0" dirty="0">
                          <a:latin typeface="BIZ UDPゴシック" panose="020B0400000000000000" pitchFamily="50" charset="-128"/>
                          <a:ea typeface="BIZ UDPゴシック" panose="020B0400000000000000" pitchFamily="50" charset="-128"/>
                        </a:rPr>
                        <a:t>ファイル出力不可）</a:t>
                      </a:r>
                    </a:p>
                  </a:txBody>
                  <a:tcPr/>
                </a:tc>
                <a:extLst>
                  <a:ext uri="{0D108BD9-81ED-4DB2-BD59-A6C34878D82A}">
                    <a16:rowId xmlns:a16="http://schemas.microsoft.com/office/drawing/2014/main" val="2653170108"/>
                  </a:ext>
                </a:extLst>
              </a:tr>
              <a:tr h="320969">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IP</a:t>
                      </a:r>
                      <a:r>
                        <a:rPr kumimoji="1" lang="ja-JP" altLang="en-US" sz="1200" b="0" dirty="0">
                          <a:latin typeface="BIZ UDPゴシック" panose="020B0400000000000000" pitchFamily="50" charset="-128"/>
                          <a:ea typeface="BIZ UDPゴシック" panose="020B0400000000000000" pitchFamily="50" charset="-128"/>
                        </a:rPr>
                        <a:t>アドレス制限環境</a:t>
                      </a:r>
                    </a:p>
                  </a:txBody>
                  <a:tcP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200" b="0" dirty="0">
                          <a:latin typeface="BIZ UDPゴシック" panose="020B0400000000000000" pitchFamily="50" charset="-128"/>
                          <a:ea typeface="BIZ UDPゴシック" panose="020B0400000000000000" pitchFamily="50" charset="-128"/>
                        </a:rPr>
                        <a:t>cybozu.com</a:t>
                      </a:r>
                      <a:r>
                        <a:rPr kumimoji="1" lang="ja-JP" altLang="en-US" sz="1200" b="0" dirty="0">
                          <a:latin typeface="BIZ UDPゴシック" panose="020B0400000000000000" pitchFamily="50" charset="-128"/>
                          <a:ea typeface="BIZ UDPゴシック" panose="020B0400000000000000" pitchFamily="50" charset="-128"/>
                        </a:rPr>
                        <a:t>が使用する</a:t>
                      </a:r>
                      <a:r>
                        <a:rPr kumimoji="1" lang="en-US" altLang="ja-JP" sz="1200" b="0" dirty="0">
                          <a:latin typeface="BIZ UDPゴシック" panose="020B0400000000000000" pitchFamily="50" charset="-128"/>
                          <a:ea typeface="BIZ UDPゴシック" panose="020B0400000000000000" pitchFamily="50" charset="-128"/>
                        </a:rPr>
                        <a:t>IP</a:t>
                      </a:r>
                      <a:r>
                        <a:rPr kumimoji="1" lang="ja-JP" altLang="en-US" sz="1200" b="0" dirty="0">
                          <a:latin typeface="BIZ UDPゴシック" panose="020B0400000000000000" pitchFamily="50" charset="-128"/>
                          <a:ea typeface="BIZ UDPゴシック" panose="020B0400000000000000" pitchFamily="50" charset="-128"/>
                        </a:rPr>
                        <a:t>アドレスを許可している場合は使用可 </a:t>
                      </a:r>
                      <a:r>
                        <a:rPr kumimoji="1" lang="en-US" altLang="ja-JP" sz="1200" b="0" dirty="0">
                          <a:latin typeface="BIZ UDPゴシック" panose="020B0400000000000000" pitchFamily="50" charset="-128"/>
                          <a:ea typeface="BIZ UDPゴシック" panose="020B0400000000000000" pitchFamily="50" charset="-128"/>
                        </a:rPr>
                        <a:t>※</a:t>
                      </a:r>
                      <a:endParaRPr kumimoji="1" lang="ja-JP" altLang="en-US" sz="12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323288109"/>
                  </a:ext>
                </a:extLst>
              </a:tr>
              <a:tr h="320969">
                <a:tc>
                  <a:txBody>
                    <a:bodyPr/>
                    <a:lstStyle/>
                    <a:p>
                      <a:pPr algn="ctr"/>
                      <a:r>
                        <a:rPr kumimoji="1" lang="ja-JP" altLang="en-US" sz="1200" b="0" dirty="0">
                          <a:latin typeface="BIZ UDPゴシック" panose="020B0400000000000000" pitchFamily="50" charset="-128"/>
                          <a:ea typeface="BIZ UDPゴシック" panose="020B0400000000000000" pitchFamily="50" charset="-128"/>
                        </a:rPr>
                        <a:t>セキュアアクセスオプション</a:t>
                      </a:r>
                    </a:p>
                  </a:txBody>
                  <a:tcP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BIZ UDPゴシック" panose="020B0400000000000000" pitchFamily="50" charset="-128"/>
                          <a:ea typeface="BIZ UDPゴシック" panose="020B0400000000000000" pitchFamily="50" charset="-128"/>
                        </a:rPr>
                        <a:t>〇</a:t>
                      </a:r>
                    </a:p>
                  </a:txBody>
                  <a:tcPr/>
                </a:tc>
                <a:tc>
                  <a:txBody>
                    <a:bodyPr/>
                    <a:lstStyle/>
                    <a:p>
                      <a:pPr algn="ctr"/>
                      <a:endParaRPr kumimoji="1" lang="ja-JP" altLang="en-US" sz="12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980787039"/>
                  </a:ext>
                </a:extLst>
              </a:tr>
            </a:tbl>
          </a:graphicData>
        </a:graphic>
      </p:graphicFrame>
      <p:sp>
        <p:nvSpPr>
          <p:cNvPr id="13" name="テキスト ボックス 12">
            <a:extLst>
              <a:ext uri="{FF2B5EF4-FFF2-40B4-BE49-F238E27FC236}">
                <a16:creationId xmlns:a16="http://schemas.microsoft.com/office/drawing/2014/main" id="{CDC336A8-672B-256A-0DA0-DBCA323AEBD8}"/>
              </a:ext>
            </a:extLst>
          </p:cNvPr>
          <p:cNvSpPr txBox="1"/>
          <p:nvPr/>
        </p:nvSpPr>
        <p:spPr>
          <a:xfrm>
            <a:off x="257492" y="3557807"/>
            <a:ext cx="9702585" cy="1169551"/>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IP</a:t>
            </a:r>
            <a:r>
              <a:rPr kumimoji="1" lang="ja-JP" altLang="en-US" sz="1400" dirty="0">
                <a:latin typeface="BIZ UDPゴシック" panose="020B0400000000000000" pitchFamily="50" charset="-128"/>
                <a:ea typeface="BIZ UDPゴシック" panose="020B0400000000000000" pitchFamily="50" charset="-128"/>
              </a:rPr>
              <a:t>アドレス制限を設定している</a:t>
            </a:r>
            <a:r>
              <a:rPr kumimoji="1" lang="en-US" altLang="ja-JP" sz="1400" dirty="0">
                <a:latin typeface="BIZ UDPゴシック" panose="020B0400000000000000" pitchFamily="50" charset="-128"/>
                <a:ea typeface="BIZ UDPゴシック" panose="020B0400000000000000" pitchFamily="50" charset="-128"/>
              </a:rPr>
              <a:t>kintone</a:t>
            </a:r>
            <a:r>
              <a:rPr kumimoji="1" lang="ja-JP" altLang="en-US" sz="1400" dirty="0">
                <a:latin typeface="BIZ UDPゴシック" panose="020B0400000000000000" pitchFamily="50" charset="-128"/>
                <a:ea typeface="BIZ UDPゴシック" panose="020B0400000000000000" pitchFamily="50" charset="-128"/>
              </a:rPr>
              <a:t>環境では、プラグインが正しく動作せず、エラーが</a:t>
            </a:r>
            <a:r>
              <a:rPr lang="ja-JP" altLang="en-US" sz="1400" dirty="0">
                <a:latin typeface="BIZ UDPゴシック" panose="020B0400000000000000" pitchFamily="50" charset="-128"/>
                <a:ea typeface="BIZ UDPゴシック" panose="020B0400000000000000" pitchFamily="50" charset="-128"/>
              </a:rPr>
              <a:t>発生する可能性がございます。</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cybozu.com</a:t>
            </a:r>
            <a:r>
              <a:rPr lang="ja-JP" altLang="en-US" sz="1400" dirty="0">
                <a:latin typeface="BIZ UDPゴシック" panose="020B0400000000000000" pitchFamily="50" charset="-128"/>
                <a:ea typeface="BIZ UDPゴシック" panose="020B0400000000000000" pitchFamily="50" charset="-128"/>
              </a:rPr>
              <a:t>が使用する</a:t>
            </a:r>
            <a:r>
              <a:rPr lang="en-US" altLang="ja-JP" sz="1400" dirty="0">
                <a:latin typeface="BIZ UDPゴシック" panose="020B0400000000000000" pitchFamily="50" charset="-128"/>
                <a:ea typeface="BIZ UDPゴシック" panose="020B0400000000000000" pitchFamily="50" charset="-128"/>
              </a:rPr>
              <a:t>IP</a:t>
            </a:r>
            <a:r>
              <a:rPr lang="ja-JP" altLang="en-US" sz="1400" dirty="0">
                <a:latin typeface="BIZ UDPゴシック" panose="020B0400000000000000" pitchFamily="50" charset="-128"/>
                <a:ea typeface="BIZ UDPゴシック" panose="020B0400000000000000" pitchFamily="50" charset="-128"/>
              </a:rPr>
              <a:t>アドレスを許可することでアクセス可能となります。</a:t>
            </a:r>
          </a:p>
          <a:p>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cybozu.com</a:t>
            </a:r>
            <a:r>
              <a:rPr lang="ja-JP" altLang="en-US" sz="1400" dirty="0">
                <a:latin typeface="BIZ UDPゴシック" panose="020B0400000000000000" pitchFamily="50" charset="-128"/>
                <a:ea typeface="BIZ UDPゴシック" panose="020B0400000000000000" pitchFamily="50" charset="-128"/>
              </a:rPr>
              <a:t>ヘルプ「</a:t>
            </a:r>
            <a:r>
              <a:rPr lang="en-US" altLang="ja-JP" sz="1400" dirty="0">
                <a:latin typeface="BIZ UDPゴシック" panose="020B0400000000000000" pitchFamily="50" charset="-128"/>
                <a:ea typeface="BIZ UDPゴシック" panose="020B0400000000000000" pitchFamily="50" charset="-128"/>
              </a:rPr>
              <a:t>cybozu.com</a:t>
            </a:r>
            <a:r>
              <a:rPr lang="ja-JP" altLang="en-US" sz="1400" dirty="0">
                <a:latin typeface="BIZ UDPゴシック" panose="020B0400000000000000" pitchFamily="50" charset="-128"/>
                <a:ea typeface="BIZ UDPゴシック" panose="020B0400000000000000" pitchFamily="50" charset="-128"/>
              </a:rPr>
              <a:t>が使用するドメインと</a:t>
            </a:r>
            <a:r>
              <a:rPr lang="en-US" altLang="ja-JP" sz="1400" dirty="0">
                <a:latin typeface="BIZ UDPゴシック" panose="020B0400000000000000" pitchFamily="50" charset="-128"/>
                <a:ea typeface="BIZ UDPゴシック" panose="020B0400000000000000" pitchFamily="50" charset="-128"/>
              </a:rPr>
              <a:t>IP</a:t>
            </a:r>
            <a:r>
              <a:rPr lang="ja-JP" altLang="en-US" sz="1400" dirty="0">
                <a:latin typeface="BIZ UDPゴシック" panose="020B0400000000000000" pitchFamily="50" charset="-128"/>
                <a:ea typeface="BIZ UDPゴシック" panose="020B0400000000000000" pitchFamily="50" charset="-128"/>
              </a:rPr>
              <a:t>アドレス」</a:t>
            </a: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hlinkClick r:id="rId3"/>
              </a:rPr>
              <a:t>https://jp.cybozu.help/general/ja/admin/outbound_ipaddress.html</a:t>
            </a:r>
            <a:endParaRPr lang="en-US" altLang="ja-JP" sz="1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8B2D317-EA38-FBA9-AD64-96602D4BFCC2}"/>
              </a:ext>
            </a:extLst>
          </p:cNvPr>
          <p:cNvSpPr txBox="1"/>
          <p:nvPr/>
        </p:nvSpPr>
        <p:spPr>
          <a:xfrm>
            <a:off x="257494" y="3259748"/>
            <a:ext cx="3577088" cy="307777"/>
          </a:xfrm>
          <a:prstGeom prst="rect">
            <a:avLst/>
          </a:prstGeom>
          <a:noFill/>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※IP</a:t>
            </a:r>
            <a:r>
              <a:rPr kumimoji="1" lang="ja-JP" altLang="en-US" sz="1400" dirty="0">
                <a:latin typeface="BIZ UDPゴシック" panose="020B0400000000000000" pitchFamily="50" charset="-128"/>
                <a:ea typeface="BIZ UDPゴシック" panose="020B0400000000000000" pitchFamily="50" charset="-128"/>
              </a:rPr>
              <a:t>アドレス制限環境での使用について</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8B9FE73-16A5-4592-BA79-78256177AD61}"/>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使用上の注意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E64A96F-4B8D-4532-8471-E6371A1DD766}"/>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本プラグインの使用に際しては、以下のような制限事項があります。あらかじめ、これらの点に注意してください。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DC18A7B3-2510-BA50-025F-31D4049AD7B1}"/>
              </a:ext>
            </a:extLst>
          </p:cNvPr>
          <p:cNvSpPr txBox="1"/>
          <p:nvPr/>
        </p:nvSpPr>
        <p:spPr>
          <a:xfrm>
            <a:off x="257494" y="849654"/>
            <a:ext cx="3577088"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■使用環境の制限</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6B1C019-8DCA-D414-9FAC-881702488589}"/>
              </a:ext>
            </a:extLst>
          </p:cNvPr>
          <p:cNvSpPr txBox="1"/>
          <p:nvPr/>
        </p:nvSpPr>
        <p:spPr>
          <a:xfrm>
            <a:off x="422787" y="4889309"/>
            <a:ext cx="2204666"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▼エラー画面　イメージ</a:t>
            </a:r>
            <a:endParaRPr lang="ja-JP" altLang="en-US" sz="1200" dirty="0"/>
          </a:p>
        </p:txBody>
      </p:sp>
      <p:sp>
        <p:nvSpPr>
          <p:cNvPr id="11" name="テキスト ボックス 10">
            <a:extLst>
              <a:ext uri="{FF2B5EF4-FFF2-40B4-BE49-F238E27FC236}">
                <a16:creationId xmlns:a16="http://schemas.microsoft.com/office/drawing/2014/main" id="{EEBA0A77-378C-AD04-C496-472F51719538}"/>
              </a:ext>
            </a:extLst>
          </p:cNvPr>
          <p:cNvSpPr txBox="1"/>
          <p:nvPr/>
        </p:nvSpPr>
        <p:spPr>
          <a:xfrm>
            <a:off x="3700831" y="4889309"/>
            <a:ext cx="2719634"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IP</a:t>
            </a:r>
            <a:r>
              <a:rPr lang="ja-JP" altLang="en-US" sz="1200" dirty="0">
                <a:latin typeface="BIZ UDPゴシック" panose="020B0400000000000000" pitchFamily="50" charset="-128"/>
                <a:ea typeface="BIZ UDPゴシック" panose="020B0400000000000000" pitchFamily="50" charset="-128"/>
              </a:rPr>
              <a:t>アドレス制限　設定画面</a:t>
            </a:r>
            <a:endParaRPr lang="ja-JP" altLang="en-US" sz="1200" dirty="0"/>
          </a:p>
        </p:txBody>
      </p:sp>
      <p:pic>
        <p:nvPicPr>
          <p:cNvPr id="12" name="図 11" descr="グラフィカル ユーザー インターフェイス, テキスト, アプリケーション&#10;&#10;自動的に生成された説明">
            <a:extLst>
              <a:ext uri="{FF2B5EF4-FFF2-40B4-BE49-F238E27FC236}">
                <a16:creationId xmlns:a16="http://schemas.microsoft.com/office/drawing/2014/main" id="{D89703F8-2A39-0434-002D-521FCE201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403" y="5166375"/>
            <a:ext cx="2898399" cy="1953510"/>
          </a:xfrm>
          <a:prstGeom prst="rect">
            <a:avLst/>
          </a:prstGeom>
        </p:spPr>
      </p:pic>
    </p:spTree>
    <p:extLst>
      <p:ext uri="{BB962C8B-B14F-4D97-AF65-F5344CB8AC3E}">
        <p14:creationId xmlns:p14="http://schemas.microsoft.com/office/powerpoint/2010/main" val="102224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9CD104F-F437-C5AD-2568-EFB42DB8B25D}"/>
              </a:ext>
            </a:extLst>
          </p:cNvPr>
          <p:cNvSpPr txBox="1"/>
          <p:nvPr/>
        </p:nvSpPr>
        <p:spPr>
          <a:xfrm>
            <a:off x="257491" y="856899"/>
            <a:ext cx="4520985"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■プラグインに設定可能なデータ量の制限</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48B9FE73-16A5-4592-BA79-78256177AD61}"/>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使用上の注意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E64A96F-4B8D-4532-8471-E6371A1DD766}"/>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本プラグインの使用に際しては、以下のような制限事項があります。あらかじめ、これらの点に注意してください。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9133D016-A1AB-9BC0-1C2F-0E128B478825}"/>
              </a:ext>
            </a:extLst>
          </p:cNvPr>
          <p:cNvSpPr txBox="1"/>
          <p:nvPr/>
        </p:nvSpPr>
        <p:spPr>
          <a:xfrm>
            <a:off x="257492" y="1111131"/>
            <a:ext cx="10042068"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・プラグイン適用アプリのフィールド数、およびプラグインの設定タブ数や一覧表示項目の数が多い場合、プラグインに設定できる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容量を超過し、プラグイン設定画面の保存ボタン押下時にエラーが発生する可能性がございます。その場合は、タブや項目の数</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を調整し、プラグインの設定時に保存可能な範囲でご利用ください。</a:t>
            </a:r>
            <a:endParaRPr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F5F73F33-85BC-4BAB-7785-1305C8BEFC08}"/>
              </a:ext>
            </a:extLst>
          </p:cNvPr>
          <p:cNvSpPr txBox="1"/>
          <p:nvPr/>
        </p:nvSpPr>
        <p:spPr>
          <a:xfrm>
            <a:off x="257491" y="1902458"/>
            <a:ext cx="4520985"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■アクセス権に関する制限</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1735145-75F5-6F5B-77C8-7940E3DDBC61}"/>
              </a:ext>
            </a:extLst>
          </p:cNvPr>
          <p:cNvSpPr txBox="1"/>
          <p:nvPr/>
        </p:nvSpPr>
        <p:spPr>
          <a:xfrm>
            <a:off x="257493" y="2156690"/>
            <a:ext cx="10042068" cy="95410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・以下のようなケースでは、一覧画面上の対象データが</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で表示されます。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関連レコードを参照しているアプリの「レコード閲覧」権限が無い</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関連レコード一覧の「表示するレコードの条件」に設定しているフィールドの「閲覧」権限が無い</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一覧表示項目に設定しているフィールドの「閲覧」権限が無い</a:t>
            </a:r>
          </a:p>
        </p:txBody>
      </p:sp>
      <p:pic>
        <p:nvPicPr>
          <p:cNvPr id="13" name="図 12">
            <a:extLst>
              <a:ext uri="{FF2B5EF4-FFF2-40B4-BE49-F238E27FC236}">
                <a16:creationId xmlns:a16="http://schemas.microsoft.com/office/drawing/2014/main" id="{E68AD799-49A5-F7E3-B65A-08D1F83BFCCE}"/>
              </a:ext>
            </a:extLst>
          </p:cNvPr>
          <p:cNvPicPr>
            <a:picLocks noChangeAspect="1"/>
          </p:cNvPicPr>
          <p:nvPr/>
        </p:nvPicPr>
        <p:blipFill rotWithShape="1">
          <a:blip r:embed="rId2"/>
          <a:srcRect t="554" b="22559"/>
          <a:stretch/>
        </p:blipFill>
        <p:spPr>
          <a:xfrm>
            <a:off x="339853" y="5795903"/>
            <a:ext cx="2544024" cy="1344918"/>
          </a:xfrm>
          <a:prstGeom prst="rect">
            <a:avLst/>
          </a:prstGeom>
          <a:ln>
            <a:solidFill>
              <a:schemeClr val="bg1">
                <a:lumMod val="75000"/>
              </a:schemeClr>
            </a:solidFill>
          </a:ln>
        </p:spPr>
      </p:pic>
      <p:pic>
        <p:nvPicPr>
          <p:cNvPr id="18" name="図 17">
            <a:extLst>
              <a:ext uri="{FF2B5EF4-FFF2-40B4-BE49-F238E27FC236}">
                <a16:creationId xmlns:a16="http://schemas.microsoft.com/office/drawing/2014/main" id="{E448F02C-0DBC-D627-5CF3-B14E1CFB0E0B}"/>
              </a:ext>
            </a:extLst>
          </p:cNvPr>
          <p:cNvPicPr>
            <a:picLocks noChangeAspect="1"/>
          </p:cNvPicPr>
          <p:nvPr/>
        </p:nvPicPr>
        <p:blipFill rotWithShape="1">
          <a:blip r:embed="rId3"/>
          <a:srcRect l="16193" t="28737" b="22169"/>
          <a:stretch/>
        </p:blipFill>
        <p:spPr>
          <a:xfrm>
            <a:off x="2426941" y="3366990"/>
            <a:ext cx="4900687" cy="1289033"/>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5D1D033F-9794-6FFD-6140-4D633539295C}"/>
              </a:ext>
            </a:extLst>
          </p:cNvPr>
          <p:cNvPicPr>
            <a:picLocks noChangeAspect="1"/>
          </p:cNvPicPr>
          <p:nvPr/>
        </p:nvPicPr>
        <p:blipFill>
          <a:blip r:embed="rId4"/>
          <a:stretch>
            <a:fillRect/>
          </a:stretch>
        </p:blipFill>
        <p:spPr>
          <a:xfrm>
            <a:off x="339853" y="3378704"/>
            <a:ext cx="1947222" cy="1277031"/>
          </a:xfrm>
          <a:prstGeom prst="rect">
            <a:avLst/>
          </a:prstGeom>
          <a:ln>
            <a:solidFill>
              <a:schemeClr val="bg1">
                <a:lumMod val="75000"/>
              </a:schemeClr>
            </a:solidFill>
          </a:ln>
        </p:spPr>
      </p:pic>
      <p:sp>
        <p:nvSpPr>
          <p:cNvPr id="19" name="テキスト ボックス 18">
            <a:extLst>
              <a:ext uri="{FF2B5EF4-FFF2-40B4-BE49-F238E27FC236}">
                <a16:creationId xmlns:a16="http://schemas.microsoft.com/office/drawing/2014/main" id="{2BC0F6DD-A092-8918-660F-E643704943EA}"/>
              </a:ext>
            </a:extLst>
          </p:cNvPr>
          <p:cNvSpPr txBox="1"/>
          <p:nvPr/>
        </p:nvSpPr>
        <p:spPr>
          <a:xfrm>
            <a:off x="257493" y="5488126"/>
            <a:ext cx="2746964"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▼プラグイン設定画面　</a:t>
            </a:r>
            <a:endParaRPr lang="en-US" altLang="ja-JP" sz="1400" u="sng"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8FD4CEF5-F1BF-98D9-2F79-04C1C06B2F7B}"/>
              </a:ext>
            </a:extLst>
          </p:cNvPr>
          <p:cNvSpPr txBox="1"/>
          <p:nvPr/>
        </p:nvSpPr>
        <p:spPr>
          <a:xfrm>
            <a:off x="257492" y="3058828"/>
            <a:ext cx="9181147"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▼一覧画面（カスタマイズビュー）　</a:t>
            </a:r>
            <a:endParaRPr lang="en-US" altLang="ja-JP" sz="1400" u="sng"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1FA40BC-2FEE-08D0-182B-68824A4944A4}"/>
              </a:ext>
            </a:extLst>
          </p:cNvPr>
          <p:cNvSpPr txBox="1"/>
          <p:nvPr/>
        </p:nvSpPr>
        <p:spPr>
          <a:xfrm>
            <a:off x="257493" y="4798805"/>
            <a:ext cx="10042068"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・本プラグインの設定には、関連レコード一覧を参照しているアプリのアクセス権「レコード閲覧」もしくは「レコード追加」と、</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「アプリ管理」が必要です。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プラグイン設定画面を開いた際、表示枠内に設定済のアプリのアクセス権が無いと設定欄が一部グレーアウトします。</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599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2D1CB72-862F-FF53-A8A9-2F209DB30A54}"/>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ご利用手引書リリース履歴</a:t>
            </a:r>
            <a:endParaRPr kumimoji="1" lang="ja-JP" altLang="en-US" sz="1400" dirty="0">
              <a:latin typeface="BIZ UDPゴシック" panose="020B0400000000000000" pitchFamily="50" charset="-128"/>
              <a:ea typeface="BIZ UDPゴシック" panose="020B0400000000000000" pitchFamily="50" charset="-128"/>
            </a:endParaRPr>
          </a:p>
        </p:txBody>
      </p:sp>
      <p:graphicFrame>
        <p:nvGraphicFramePr>
          <p:cNvPr id="3" name="表 3">
            <a:extLst>
              <a:ext uri="{FF2B5EF4-FFF2-40B4-BE49-F238E27FC236}">
                <a16:creationId xmlns:a16="http://schemas.microsoft.com/office/drawing/2014/main" id="{A52B7DA6-B98C-0340-C04C-A3A50BD54EE2}"/>
              </a:ext>
            </a:extLst>
          </p:cNvPr>
          <p:cNvGraphicFramePr>
            <a:graphicFrameLocks noGrp="1"/>
          </p:cNvGraphicFramePr>
          <p:nvPr>
            <p:extLst>
              <p:ext uri="{D42A27DB-BD31-4B8C-83A1-F6EECF244321}">
                <p14:modId xmlns:p14="http://schemas.microsoft.com/office/powerpoint/2010/main" val="1748847084"/>
              </p:ext>
            </p:extLst>
          </p:nvPr>
        </p:nvGraphicFramePr>
        <p:xfrm>
          <a:off x="257492" y="584165"/>
          <a:ext cx="4854836" cy="4212000"/>
        </p:xfrm>
        <a:graphic>
          <a:graphicData uri="http://schemas.openxmlformats.org/drawingml/2006/table">
            <a:tbl>
              <a:tblPr firstRow="1" bandRow="1">
                <a:tableStyleId>{5C22544A-7EE6-4342-B048-85BDC9FD1C3A}</a:tableStyleId>
              </a:tblPr>
              <a:tblGrid>
                <a:gridCol w="1859666">
                  <a:extLst>
                    <a:ext uri="{9D8B030D-6E8A-4147-A177-3AD203B41FA5}">
                      <a16:colId xmlns:a16="http://schemas.microsoft.com/office/drawing/2014/main" val="4185021061"/>
                    </a:ext>
                  </a:extLst>
                </a:gridCol>
                <a:gridCol w="1497585">
                  <a:extLst>
                    <a:ext uri="{9D8B030D-6E8A-4147-A177-3AD203B41FA5}">
                      <a16:colId xmlns:a16="http://schemas.microsoft.com/office/drawing/2014/main" val="2091197012"/>
                    </a:ext>
                  </a:extLst>
                </a:gridCol>
                <a:gridCol w="1497585">
                  <a:extLst>
                    <a:ext uri="{9D8B030D-6E8A-4147-A177-3AD203B41FA5}">
                      <a16:colId xmlns:a16="http://schemas.microsoft.com/office/drawing/2014/main" val="813653048"/>
                    </a:ext>
                  </a:extLst>
                </a:gridCol>
              </a:tblGrid>
              <a:tr h="324000">
                <a:tc>
                  <a:txBody>
                    <a:bodyPr/>
                    <a:lstStyle/>
                    <a:p>
                      <a:pPr algn="ctr"/>
                      <a:r>
                        <a:rPr kumimoji="1" lang="ja-JP" altLang="en-US" sz="1200" b="0" dirty="0">
                          <a:latin typeface="+mn-ea"/>
                          <a:ea typeface="+mn-ea"/>
                        </a:rPr>
                        <a:t>リリース日</a:t>
                      </a:r>
                    </a:p>
                  </a:txBody>
                  <a:tcPr anchor="ctr"/>
                </a:tc>
                <a:tc>
                  <a:txBody>
                    <a:bodyPr/>
                    <a:lstStyle/>
                    <a:p>
                      <a:pPr algn="ctr"/>
                      <a:r>
                        <a:rPr kumimoji="1" lang="ja-JP" altLang="en-US" sz="1200" b="0" dirty="0">
                          <a:latin typeface="+mn-ea"/>
                          <a:ea typeface="+mn-ea"/>
                        </a:rPr>
                        <a:t>版情報</a:t>
                      </a:r>
                    </a:p>
                  </a:txBody>
                  <a:tcPr anchor="ctr"/>
                </a:tc>
                <a:tc>
                  <a:txBody>
                    <a:bodyPr/>
                    <a:lstStyle/>
                    <a:p>
                      <a:pPr algn="ctr"/>
                      <a:r>
                        <a:rPr kumimoji="1" lang="ja-JP" altLang="en-US" sz="1200" b="0" dirty="0">
                          <a:latin typeface="+mn-ea"/>
                          <a:ea typeface="+mn-ea"/>
                        </a:rPr>
                        <a:t>製品</a:t>
                      </a:r>
                      <a:r>
                        <a:rPr kumimoji="1" lang="en-US" altLang="ja-JP" sz="1200" b="0" dirty="0">
                          <a:latin typeface="+mn-ea"/>
                          <a:ea typeface="+mn-ea"/>
                        </a:rPr>
                        <a:t>Ver.</a:t>
                      </a:r>
                      <a:r>
                        <a:rPr kumimoji="1" lang="ja-JP" altLang="en-US" sz="1200" b="0" dirty="0">
                          <a:latin typeface="+mn-ea"/>
                          <a:ea typeface="+mn-ea"/>
                        </a:rPr>
                        <a:t>情報</a:t>
                      </a:r>
                    </a:p>
                  </a:txBody>
                  <a:tcPr anchor="ctr"/>
                </a:tc>
                <a:extLst>
                  <a:ext uri="{0D108BD9-81ED-4DB2-BD59-A6C34878D82A}">
                    <a16:rowId xmlns:a16="http://schemas.microsoft.com/office/drawing/2014/main" val="3103623412"/>
                  </a:ext>
                </a:extLst>
              </a:tr>
              <a:tr h="324000">
                <a:tc>
                  <a:txBody>
                    <a:bodyPr/>
                    <a:lstStyle/>
                    <a:p>
                      <a:pPr algn="ctr"/>
                      <a:r>
                        <a:rPr kumimoji="1" lang="en-US" altLang="ja-JP" sz="1200" b="0" dirty="0">
                          <a:latin typeface="+mn-ea"/>
                          <a:ea typeface="+mn-ea"/>
                        </a:rPr>
                        <a:t>2021/0</a:t>
                      </a:r>
                      <a:r>
                        <a:rPr kumimoji="1" lang="ja-JP" altLang="en-US" sz="1200" b="0" dirty="0">
                          <a:latin typeface="+mn-ea"/>
                          <a:ea typeface="+mn-ea"/>
                        </a:rPr>
                        <a:t>７</a:t>
                      </a:r>
                      <a:r>
                        <a:rPr kumimoji="1" lang="en-US" altLang="ja-JP" sz="1200" b="0" dirty="0">
                          <a:latin typeface="+mn-ea"/>
                          <a:ea typeface="+mn-ea"/>
                        </a:rPr>
                        <a:t>/09</a:t>
                      </a:r>
                      <a:endParaRPr kumimoji="1" lang="ja-JP" altLang="en-US" sz="1200" b="0" dirty="0">
                        <a:latin typeface="+mn-ea"/>
                        <a:ea typeface="+mn-ea"/>
                      </a:endParaRPr>
                    </a:p>
                  </a:txBody>
                  <a:tcPr anchor="ctr"/>
                </a:tc>
                <a:tc>
                  <a:txBody>
                    <a:bodyPr/>
                    <a:lstStyle/>
                    <a:p>
                      <a:pPr algn="ctr"/>
                      <a:r>
                        <a:rPr kumimoji="1" lang="ja-JP" altLang="en-US" sz="1200" b="0" dirty="0">
                          <a:latin typeface="+mn-ea"/>
                          <a:ea typeface="+mn-ea"/>
                        </a:rPr>
                        <a:t>第</a:t>
                      </a:r>
                      <a:r>
                        <a:rPr kumimoji="1" lang="en-US" altLang="ja-JP" sz="1200" b="0" dirty="0">
                          <a:latin typeface="+mn-ea"/>
                          <a:ea typeface="+mn-ea"/>
                        </a:rPr>
                        <a:t>1</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v2.0.0</a:t>
                      </a:r>
                      <a:endParaRPr kumimoji="1" lang="ja-JP" altLang="en-US" sz="1200" b="0" dirty="0">
                        <a:latin typeface="+mn-ea"/>
                        <a:ea typeface="+mn-ea"/>
                      </a:endParaRPr>
                    </a:p>
                  </a:txBody>
                  <a:tcPr anchor="ctr"/>
                </a:tc>
                <a:extLst>
                  <a:ext uri="{0D108BD9-81ED-4DB2-BD59-A6C34878D82A}">
                    <a16:rowId xmlns:a16="http://schemas.microsoft.com/office/drawing/2014/main" val="1257968793"/>
                  </a:ext>
                </a:extLst>
              </a:tr>
              <a:tr h="324000">
                <a:tc>
                  <a:txBody>
                    <a:bodyPr/>
                    <a:lstStyle/>
                    <a:p>
                      <a:pPr algn="ctr"/>
                      <a:r>
                        <a:rPr kumimoji="1" lang="en-US" altLang="ja-JP" sz="1200" b="0" dirty="0">
                          <a:latin typeface="+mn-ea"/>
                          <a:ea typeface="+mn-ea"/>
                        </a:rPr>
                        <a:t>202</a:t>
                      </a:r>
                      <a:r>
                        <a:rPr kumimoji="1" lang="ja-JP" altLang="en-US" sz="1200" b="0" dirty="0">
                          <a:latin typeface="+mn-ea"/>
                          <a:ea typeface="+mn-ea"/>
                        </a:rPr>
                        <a:t>１</a:t>
                      </a:r>
                      <a:r>
                        <a:rPr kumimoji="1" lang="en-US" altLang="ja-JP" sz="1200" b="0" dirty="0">
                          <a:latin typeface="+mn-ea"/>
                          <a:ea typeface="+mn-ea"/>
                        </a:rPr>
                        <a:t>/</a:t>
                      </a:r>
                      <a:r>
                        <a:rPr kumimoji="1" lang="ja-JP" altLang="en-US" sz="1200" b="0" dirty="0">
                          <a:latin typeface="+mn-ea"/>
                          <a:ea typeface="+mn-ea"/>
                        </a:rPr>
                        <a:t>１２</a:t>
                      </a:r>
                      <a:r>
                        <a:rPr kumimoji="1" lang="en-US" altLang="ja-JP" sz="1200" b="0" dirty="0">
                          <a:latin typeface="+mn-ea"/>
                          <a:ea typeface="+mn-ea"/>
                        </a:rPr>
                        <a:t>/</a:t>
                      </a:r>
                      <a:r>
                        <a:rPr kumimoji="1" lang="ja-JP" altLang="en-US" sz="1200" b="0" dirty="0">
                          <a:latin typeface="+mn-ea"/>
                          <a:ea typeface="+mn-ea"/>
                        </a:rPr>
                        <a:t>１７</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2</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v2.0.1</a:t>
                      </a:r>
                    </a:p>
                  </a:txBody>
                  <a:tcPr anchor="ctr"/>
                </a:tc>
                <a:extLst>
                  <a:ext uri="{0D108BD9-81ED-4DB2-BD59-A6C34878D82A}">
                    <a16:rowId xmlns:a16="http://schemas.microsoft.com/office/drawing/2014/main" val="331558674"/>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a:t>
                      </a:r>
                      <a:r>
                        <a:rPr kumimoji="1" lang="ja-JP" altLang="en-US" sz="1200" b="0" dirty="0">
                          <a:latin typeface="+mn-ea"/>
                          <a:ea typeface="+mn-ea"/>
                        </a:rPr>
                        <a:t>２</a:t>
                      </a:r>
                      <a:r>
                        <a:rPr kumimoji="1" lang="en-US" altLang="ja-JP" sz="1200" b="0" dirty="0">
                          <a:latin typeface="+mn-ea"/>
                          <a:ea typeface="+mn-ea"/>
                        </a:rPr>
                        <a:t>/</a:t>
                      </a:r>
                      <a:r>
                        <a:rPr kumimoji="1" lang="ja-JP" altLang="en-US" sz="1200" b="0" dirty="0">
                          <a:latin typeface="+mn-ea"/>
                          <a:ea typeface="+mn-ea"/>
                        </a:rPr>
                        <a:t>０１</a:t>
                      </a:r>
                      <a:r>
                        <a:rPr kumimoji="1" lang="en-US" altLang="ja-JP" sz="1200" b="0" dirty="0">
                          <a:latin typeface="+mn-ea"/>
                          <a:ea typeface="+mn-ea"/>
                        </a:rPr>
                        <a:t>/</a:t>
                      </a:r>
                      <a:r>
                        <a:rPr kumimoji="1" lang="ja-JP" altLang="en-US" sz="1200" b="0" dirty="0">
                          <a:latin typeface="+mn-ea"/>
                          <a:ea typeface="+mn-ea"/>
                        </a:rPr>
                        <a:t>１３</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3</a:t>
                      </a:r>
                      <a:r>
                        <a:rPr kumimoji="1" lang="ja-JP" altLang="en-US" sz="1200" b="0" dirty="0">
                          <a:latin typeface="+mn-ea"/>
                          <a:ea typeface="+mn-ea"/>
                        </a:rPr>
                        <a:t>版</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v2.0.5</a:t>
                      </a:r>
                    </a:p>
                  </a:txBody>
                  <a:tcPr anchor="ctr"/>
                </a:tc>
                <a:extLst>
                  <a:ext uri="{0D108BD9-81ED-4DB2-BD59-A6C34878D82A}">
                    <a16:rowId xmlns:a16="http://schemas.microsoft.com/office/drawing/2014/main" val="2936317143"/>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a:t>
                      </a:r>
                      <a:r>
                        <a:rPr kumimoji="1" lang="ja-JP" altLang="en-US" sz="1200" b="0" dirty="0">
                          <a:latin typeface="+mn-ea"/>
                          <a:ea typeface="+mn-ea"/>
                        </a:rPr>
                        <a:t>２</a:t>
                      </a:r>
                      <a:r>
                        <a:rPr kumimoji="1" lang="en-US" altLang="ja-JP" sz="1200" b="0" dirty="0">
                          <a:latin typeface="+mn-ea"/>
                          <a:ea typeface="+mn-ea"/>
                        </a:rPr>
                        <a:t>/</a:t>
                      </a:r>
                      <a:r>
                        <a:rPr kumimoji="1" lang="ja-JP" altLang="en-US" sz="1200" b="0" dirty="0">
                          <a:latin typeface="+mn-ea"/>
                          <a:ea typeface="+mn-ea"/>
                        </a:rPr>
                        <a:t>０４</a:t>
                      </a:r>
                      <a:r>
                        <a:rPr kumimoji="1" lang="en-US" altLang="ja-JP" sz="1200" b="0" dirty="0">
                          <a:latin typeface="+mn-ea"/>
                          <a:ea typeface="+mn-ea"/>
                        </a:rPr>
                        <a:t>/</a:t>
                      </a:r>
                      <a:r>
                        <a:rPr kumimoji="1" lang="ja-JP" altLang="en-US" sz="1200" b="0" dirty="0">
                          <a:latin typeface="+mn-ea"/>
                          <a:ea typeface="+mn-ea"/>
                        </a:rPr>
                        <a:t>２７</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4</a:t>
                      </a:r>
                      <a:r>
                        <a:rPr kumimoji="1" lang="ja-JP" altLang="en-US" sz="1200" b="0" dirty="0">
                          <a:latin typeface="+mn-ea"/>
                          <a:ea typeface="+mn-ea"/>
                        </a:rPr>
                        <a:t>版</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v2.0.5</a:t>
                      </a:r>
                    </a:p>
                  </a:txBody>
                  <a:tcPr anchor="ctr"/>
                </a:tc>
                <a:extLst>
                  <a:ext uri="{0D108BD9-81ED-4DB2-BD59-A6C34878D82A}">
                    <a16:rowId xmlns:a16="http://schemas.microsoft.com/office/drawing/2014/main" val="1720920228"/>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a:t>
                      </a:r>
                      <a:r>
                        <a:rPr kumimoji="1" lang="ja-JP" altLang="en-US" sz="1200" b="0" dirty="0">
                          <a:latin typeface="+mn-ea"/>
                          <a:ea typeface="+mn-ea"/>
                        </a:rPr>
                        <a:t>３</a:t>
                      </a:r>
                      <a:r>
                        <a:rPr kumimoji="1" lang="en-US" altLang="ja-JP" sz="1200" b="0" dirty="0">
                          <a:latin typeface="+mn-ea"/>
                          <a:ea typeface="+mn-ea"/>
                        </a:rPr>
                        <a:t>/</a:t>
                      </a:r>
                      <a:r>
                        <a:rPr kumimoji="1" lang="ja-JP" altLang="en-US" sz="1200" b="0" dirty="0">
                          <a:latin typeface="+mn-ea"/>
                          <a:ea typeface="+mn-ea"/>
                        </a:rPr>
                        <a:t>０２</a:t>
                      </a:r>
                      <a:r>
                        <a:rPr kumimoji="1" lang="en-US" altLang="ja-JP" sz="1200" b="0" dirty="0">
                          <a:latin typeface="+mn-ea"/>
                          <a:ea typeface="+mn-ea"/>
                        </a:rPr>
                        <a:t>/15</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第５版</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v2.0.6</a:t>
                      </a:r>
                    </a:p>
                  </a:txBody>
                  <a:tcPr anchor="ctr"/>
                </a:tc>
                <a:extLst>
                  <a:ext uri="{0D108BD9-81ED-4DB2-BD59-A6C34878D82A}">
                    <a16:rowId xmlns:a16="http://schemas.microsoft.com/office/drawing/2014/main" val="1022228237"/>
                  </a:ext>
                </a:extLst>
              </a:tr>
              <a:tr h="324000">
                <a:tc>
                  <a:txBody>
                    <a:bodyPr/>
                    <a:lstStyle/>
                    <a:p>
                      <a:pPr algn="ctr"/>
                      <a:r>
                        <a:rPr kumimoji="1" lang="ja-JP" altLang="en-US" sz="1200" b="0" dirty="0">
                          <a:latin typeface="+mn-ea"/>
                          <a:ea typeface="+mn-ea"/>
                        </a:rPr>
                        <a:t>２０</a:t>
                      </a:r>
                      <a:r>
                        <a:rPr kumimoji="1" lang="en-US" altLang="ja-JP" sz="1200" b="0" dirty="0">
                          <a:latin typeface="+mn-ea"/>
                          <a:ea typeface="+mn-ea"/>
                        </a:rPr>
                        <a:t>23/05/02</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第６版</a:t>
                      </a:r>
                    </a:p>
                  </a:txBody>
                  <a:tcPr anchor="ctr"/>
                </a:tc>
                <a:tc>
                  <a:txBody>
                    <a:bodyPr/>
                    <a:lstStyle/>
                    <a:p>
                      <a:pPr algn="ctr"/>
                      <a:r>
                        <a:rPr kumimoji="1" lang="en-US" altLang="ja-JP" sz="1200" b="0" dirty="0">
                          <a:latin typeface="+mn-ea"/>
                          <a:ea typeface="+mn-ea"/>
                        </a:rPr>
                        <a:t>v2.0.6</a:t>
                      </a:r>
                      <a:endParaRPr kumimoji="1" lang="ja-JP" altLang="en-US" sz="1200" b="0" dirty="0">
                        <a:latin typeface="+mn-ea"/>
                        <a:ea typeface="+mn-ea"/>
                      </a:endParaRPr>
                    </a:p>
                  </a:txBody>
                  <a:tcPr anchor="ctr"/>
                </a:tc>
                <a:extLst>
                  <a:ext uri="{0D108BD9-81ED-4DB2-BD59-A6C34878D82A}">
                    <a16:rowId xmlns:a16="http://schemas.microsoft.com/office/drawing/2014/main" val="3733008633"/>
                  </a:ext>
                </a:extLst>
              </a:tr>
              <a:tr h="324000">
                <a:tc>
                  <a:txBody>
                    <a:bodyPr/>
                    <a:lstStyle/>
                    <a:p>
                      <a:pPr algn="ctr"/>
                      <a:r>
                        <a:rPr kumimoji="1" lang="ja-JP" altLang="en-US" sz="1200" b="0" dirty="0">
                          <a:latin typeface="+mn-ea"/>
                          <a:ea typeface="+mn-ea"/>
                        </a:rPr>
                        <a:t>２０</a:t>
                      </a:r>
                      <a:r>
                        <a:rPr kumimoji="1" lang="en-US" altLang="ja-JP" sz="1200" b="0" dirty="0">
                          <a:latin typeface="+mn-ea"/>
                          <a:ea typeface="+mn-ea"/>
                        </a:rPr>
                        <a:t>23/07/05</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第７版</a:t>
                      </a:r>
                    </a:p>
                  </a:txBody>
                  <a:tcPr anchor="ctr"/>
                </a:tc>
                <a:tc>
                  <a:txBody>
                    <a:bodyPr/>
                    <a:lstStyle/>
                    <a:p>
                      <a:pPr algn="ctr"/>
                      <a:r>
                        <a:rPr kumimoji="1" lang="en-US" altLang="ja-JP" sz="1200" b="0" dirty="0">
                          <a:latin typeface="+mn-ea"/>
                          <a:ea typeface="+mn-ea"/>
                        </a:rPr>
                        <a:t>v2.0.6</a:t>
                      </a:r>
                      <a:endParaRPr kumimoji="1" lang="ja-JP" altLang="en-US" sz="1200" b="0" dirty="0">
                        <a:latin typeface="+mn-ea"/>
                        <a:ea typeface="+mn-ea"/>
                      </a:endParaRPr>
                    </a:p>
                  </a:txBody>
                  <a:tcPr anchor="ctr"/>
                </a:tc>
                <a:extLst>
                  <a:ext uri="{0D108BD9-81ED-4DB2-BD59-A6C34878D82A}">
                    <a16:rowId xmlns:a16="http://schemas.microsoft.com/office/drawing/2014/main" val="3499200771"/>
                  </a:ext>
                </a:extLst>
              </a:tr>
              <a:tr h="324000">
                <a:tc>
                  <a:txBody>
                    <a:bodyPr/>
                    <a:lstStyle/>
                    <a:p>
                      <a:pPr algn="ctr"/>
                      <a:r>
                        <a:rPr kumimoji="1" lang="ja-JP" altLang="en-US" sz="1200" b="0" dirty="0">
                          <a:latin typeface="+mn-ea"/>
                          <a:ea typeface="+mn-ea"/>
                        </a:rPr>
                        <a:t>２０</a:t>
                      </a:r>
                      <a:r>
                        <a:rPr kumimoji="1" lang="en-US" altLang="ja-JP" sz="1200" b="0" dirty="0">
                          <a:latin typeface="+mn-ea"/>
                          <a:ea typeface="+mn-ea"/>
                        </a:rPr>
                        <a:t>24/01/12</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8</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v2.0.6</a:t>
                      </a:r>
                      <a:endParaRPr kumimoji="1" lang="ja-JP" altLang="en-US" sz="1200" b="0" dirty="0">
                        <a:latin typeface="+mn-ea"/>
                        <a:ea typeface="+mn-ea"/>
                      </a:endParaRPr>
                    </a:p>
                  </a:txBody>
                  <a:tcPr anchor="ctr"/>
                </a:tc>
                <a:extLst>
                  <a:ext uri="{0D108BD9-81ED-4DB2-BD59-A6C34878D82A}">
                    <a16:rowId xmlns:a16="http://schemas.microsoft.com/office/drawing/2014/main" val="2502467455"/>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２０</a:t>
                      </a:r>
                      <a:r>
                        <a:rPr kumimoji="1" lang="en-US" altLang="ja-JP" sz="1200" b="0" dirty="0">
                          <a:latin typeface="+mn-ea"/>
                          <a:ea typeface="+mn-ea"/>
                        </a:rPr>
                        <a:t>24/05/24</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9</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v3.0.0</a:t>
                      </a:r>
                      <a:endParaRPr kumimoji="1" lang="ja-JP" altLang="en-US" sz="1200" b="0" dirty="0">
                        <a:latin typeface="+mn-ea"/>
                        <a:ea typeface="+mn-ea"/>
                      </a:endParaRPr>
                    </a:p>
                  </a:txBody>
                  <a:tcPr anchor="ctr"/>
                </a:tc>
                <a:extLst>
                  <a:ext uri="{0D108BD9-81ED-4DB2-BD59-A6C34878D82A}">
                    <a16:rowId xmlns:a16="http://schemas.microsoft.com/office/drawing/2014/main" val="3626455947"/>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2024/06/2</a:t>
                      </a:r>
                      <a:r>
                        <a:rPr kumimoji="1" lang="ja-JP" altLang="en-US" sz="1200" b="0" dirty="0">
                          <a:latin typeface="+mn-ea"/>
                          <a:ea typeface="+mn-ea"/>
                        </a:rPr>
                        <a:t>６</a:t>
                      </a: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10</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v3.0.1</a:t>
                      </a:r>
                      <a:endParaRPr kumimoji="1" lang="ja-JP" altLang="en-US" sz="1200" b="0" dirty="0">
                        <a:latin typeface="+mn-ea"/>
                        <a:ea typeface="+mn-ea"/>
                      </a:endParaRPr>
                    </a:p>
                  </a:txBody>
                  <a:tcPr anchor="ctr"/>
                </a:tc>
                <a:extLst>
                  <a:ext uri="{0D108BD9-81ED-4DB2-BD59-A6C34878D82A}">
                    <a16:rowId xmlns:a16="http://schemas.microsoft.com/office/drawing/2014/main" val="2682497103"/>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a:t>
                      </a:r>
                      <a:r>
                        <a:rPr kumimoji="1" lang="ja-JP" altLang="en-US" sz="1200" b="0" dirty="0">
                          <a:latin typeface="+mn-ea"/>
                          <a:ea typeface="+mn-ea"/>
                        </a:rPr>
                        <a:t>５</a:t>
                      </a:r>
                      <a:r>
                        <a:rPr kumimoji="1" lang="en-US" altLang="ja-JP" sz="1200" b="0" dirty="0">
                          <a:latin typeface="+mn-ea"/>
                          <a:ea typeface="+mn-ea"/>
                        </a:rPr>
                        <a:t>/</a:t>
                      </a:r>
                      <a:r>
                        <a:rPr kumimoji="1" lang="ja-JP" altLang="en-US" sz="1200" b="0" dirty="0">
                          <a:latin typeface="+mn-ea"/>
                          <a:ea typeface="+mn-ea"/>
                        </a:rPr>
                        <a:t>０３</a:t>
                      </a:r>
                      <a:r>
                        <a:rPr kumimoji="1" lang="en-US" altLang="ja-JP" sz="1200" b="0" dirty="0">
                          <a:latin typeface="+mn-ea"/>
                          <a:ea typeface="+mn-ea"/>
                        </a:rPr>
                        <a:t>/11</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11</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v3.</a:t>
                      </a:r>
                      <a:r>
                        <a:rPr kumimoji="1" lang="ja-JP" altLang="en-US" sz="1200" b="0" dirty="0">
                          <a:latin typeface="+mn-ea"/>
                          <a:ea typeface="+mn-ea"/>
                        </a:rPr>
                        <a:t>１</a:t>
                      </a:r>
                      <a:r>
                        <a:rPr kumimoji="1" lang="en-US" altLang="ja-JP" sz="1200" b="0" dirty="0">
                          <a:latin typeface="+mn-ea"/>
                          <a:ea typeface="+mn-ea"/>
                        </a:rPr>
                        <a:t>.</a:t>
                      </a:r>
                      <a:r>
                        <a:rPr kumimoji="1" lang="ja-JP" altLang="en-US" sz="1200" b="0" dirty="0">
                          <a:latin typeface="+mn-ea"/>
                          <a:ea typeface="+mn-ea"/>
                        </a:rPr>
                        <a:t>０</a:t>
                      </a:r>
                    </a:p>
                  </a:txBody>
                  <a:tcPr anchor="ctr"/>
                </a:tc>
                <a:extLst>
                  <a:ext uri="{0D108BD9-81ED-4DB2-BD59-A6C34878D82A}">
                    <a16:rowId xmlns:a16="http://schemas.microsoft.com/office/drawing/2014/main" val="802952612"/>
                  </a:ext>
                </a:extLst>
              </a:tr>
              <a:tr h="324000">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en-US" altLang="ja-JP" sz="1200" b="0" dirty="0">
                          <a:latin typeface="+mn-ea"/>
                          <a:ea typeface="+mn-ea"/>
                        </a:rPr>
                        <a:t>2026/</a:t>
                      </a:r>
                      <a:r>
                        <a:rPr kumimoji="1" lang="ja-JP" altLang="en-US" sz="1200" b="0" dirty="0">
                          <a:latin typeface="+mn-ea"/>
                          <a:ea typeface="+mn-ea"/>
                        </a:rPr>
                        <a:t>０</a:t>
                      </a:r>
                      <a:r>
                        <a:rPr kumimoji="1" lang="en-US" altLang="ja-JP" sz="1200" b="0" dirty="0">
                          <a:latin typeface="+mn-ea"/>
                          <a:ea typeface="+mn-ea"/>
                        </a:rPr>
                        <a:t>4/8</a:t>
                      </a:r>
                      <a:endParaRPr kumimoji="1" lang="ja-JP" altLang="en-US" sz="1200" b="0" dirty="0">
                        <a:latin typeface="+mn-ea"/>
                        <a:ea typeface="+mn-ea"/>
                      </a:endParaRPr>
                    </a:p>
                  </a:txBody>
                  <a:tcPr anchor="ctr"/>
                </a:tc>
                <a:tc>
                  <a:txBody>
                    <a:bodyPr/>
                    <a:lstStyle/>
                    <a:p>
                      <a:pPr marL="0" marR="0" lvl="0" indent="0" algn="ctr" defTabSz="986912" rtl="0" eaLnBrk="1" fontAlgn="auto" latinLnBrk="0" hangingPunct="1">
                        <a:lnSpc>
                          <a:spcPct val="100000"/>
                        </a:lnSpc>
                        <a:spcBef>
                          <a:spcPts val="0"/>
                        </a:spcBef>
                        <a:spcAft>
                          <a:spcPts val="0"/>
                        </a:spcAft>
                        <a:buClrTx/>
                        <a:buSzTx/>
                        <a:buFontTx/>
                        <a:buNone/>
                        <a:tabLst/>
                        <a:defRPr/>
                      </a:pPr>
                      <a:r>
                        <a:rPr kumimoji="1" lang="ja-JP" altLang="en-US" sz="1200" b="0" dirty="0">
                          <a:latin typeface="+mn-ea"/>
                          <a:ea typeface="+mn-ea"/>
                        </a:rPr>
                        <a:t>第</a:t>
                      </a:r>
                      <a:r>
                        <a:rPr kumimoji="1" lang="en-US" altLang="ja-JP" sz="1200" b="0" dirty="0">
                          <a:latin typeface="+mn-ea"/>
                          <a:ea typeface="+mn-ea"/>
                        </a:rPr>
                        <a:t>12</a:t>
                      </a:r>
                      <a:r>
                        <a:rPr kumimoji="1" lang="ja-JP" altLang="en-US" sz="1200" b="0" dirty="0">
                          <a:latin typeface="+mn-ea"/>
                          <a:ea typeface="+mn-ea"/>
                        </a:rPr>
                        <a:t>版</a:t>
                      </a:r>
                    </a:p>
                  </a:txBody>
                  <a:tcPr anchor="ctr"/>
                </a:tc>
                <a:tc>
                  <a:txBody>
                    <a:bodyPr/>
                    <a:lstStyle/>
                    <a:p>
                      <a:pPr algn="ctr"/>
                      <a:r>
                        <a:rPr kumimoji="1" lang="en-US" altLang="ja-JP" sz="1200" b="0" dirty="0">
                          <a:latin typeface="+mn-ea"/>
                          <a:ea typeface="+mn-ea"/>
                        </a:rPr>
                        <a:t>v3.2.</a:t>
                      </a:r>
                      <a:r>
                        <a:rPr kumimoji="1" lang="ja-JP" altLang="en-US" sz="1200" b="0" dirty="0">
                          <a:latin typeface="+mn-ea"/>
                          <a:ea typeface="+mn-ea"/>
                        </a:rPr>
                        <a:t>０</a:t>
                      </a:r>
                    </a:p>
                  </a:txBody>
                  <a:tcPr anchor="ctr"/>
                </a:tc>
                <a:extLst>
                  <a:ext uri="{0D108BD9-81ED-4DB2-BD59-A6C34878D82A}">
                    <a16:rowId xmlns:a16="http://schemas.microsoft.com/office/drawing/2014/main" val="1684953152"/>
                  </a:ext>
                </a:extLst>
              </a:tr>
            </a:tbl>
          </a:graphicData>
        </a:graphic>
      </p:graphicFrame>
    </p:spTree>
    <p:extLst>
      <p:ext uri="{BB962C8B-B14F-4D97-AF65-F5344CB8AC3E}">
        <p14:creationId xmlns:p14="http://schemas.microsoft.com/office/powerpoint/2010/main" val="70977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8B9FE73-16A5-4592-BA79-78256177AD61}"/>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使用上の注意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E64A96F-4B8D-4532-8471-E6371A1DD766}"/>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本プラグインの使用に際しては、以下のような制限事項があります。あらかじめ、これらの点に注意してください。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E4117588-6713-B4F9-E02B-ACBA4DB93F16}"/>
              </a:ext>
            </a:extLst>
          </p:cNvPr>
          <p:cNvSpPr txBox="1"/>
          <p:nvPr/>
        </p:nvSpPr>
        <p:spPr>
          <a:xfrm>
            <a:off x="257492" y="855484"/>
            <a:ext cx="3577088"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CSV</a:t>
            </a:r>
            <a:r>
              <a:rPr kumimoji="1" lang="ja-JP" altLang="en-US" sz="1400" dirty="0">
                <a:latin typeface="BIZ UDPゴシック" panose="020B0400000000000000" pitchFamily="50" charset="-128"/>
                <a:ea typeface="BIZ UDPゴシック" panose="020B0400000000000000" pitchFamily="50" charset="-128"/>
              </a:rPr>
              <a:t>出力機能に関するご注意</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1373551-BCF3-C978-478D-DCB51105BFBB}"/>
              </a:ext>
            </a:extLst>
          </p:cNvPr>
          <p:cNvSpPr txBox="1"/>
          <p:nvPr/>
        </p:nvSpPr>
        <p:spPr>
          <a:xfrm>
            <a:off x="257491" y="1132866"/>
            <a:ext cx="9953309" cy="738664"/>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・出力用データの生成処理完了後に「</a:t>
            </a:r>
            <a:r>
              <a:rPr lang="en-US" altLang="ja-JP" sz="1400" dirty="0">
                <a:latin typeface="BIZ UDPゴシック" panose="020B0400000000000000" pitchFamily="50" charset="-128"/>
                <a:ea typeface="BIZ UDPゴシック" panose="020B0400000000000000" pitchFamily="50" charset="-128"/>
              </a:rPr>
              <a:t>CSV</a:t>
            </a:r>
            <a:r>
              <a:rPr lang="ja-JP" altLang="en-US" sz="1400" dirty="0">
                <a:latin typeface="BIZ UDPゴシック" panose="020B0400000000000000" pitchFamily="50" charset="-128"/>
                <a:ea typeface="BIZ UDPゴシック" panose="020B0400000000000000" pitchFamily="50" charset="-128"/>
              </a:rPr>
              <a:t>出力」ボタンが表示されます。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処理中は「</a:t>
            </a:r>
            <a:r>
              <a:rPr lang="en-US" altLang="ja-JP" sz="1400" dirty="0">
                <a:latin typeface="BIZ UDPゴシック" panose="020B0400000000000000" pitchFamily="50" charset="-128"/>
                <a:ea typeface="BIZ UDPゴシック" panose="020B0400000000000000" pitchFamily="50" charset="-128"/>
              </a:rPr>
              <a:t>CSV</a:t>
            </a:r>
            <a:r>
              <a:rPr lang="ja-JP" altLang="en-US" sz="1400" dirty="0">
                <a:latin typeface="BIZ UDPゴシック" panose="020B0400000000000000" pitchFamily="50" charset="-128"/>
                <a:ea typeface="BIZ UDPゴシック" panose="020B0400000000000000" pitchFamily="50" charset="-128"/>
              </a:rPr>
              <a:t>出力」ボタン上にスピナーアイコンが表示されるため、処理終了（スピナー表示が消える）まで待ってから、</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CSV</a:t>
            </a:r>
            <a:r>
              <a:rPr lang="ja-JP" altLang="en-US" sz="1400" dirty="0">
                <a:latin typeface="BIZ UDPゴシック" panose="020B0400000000000000" pitchFamily="50" charset="-128"/>
                <a:ea typeface="BIZ UDPゴシック" panose="020B0400000000000000" pitchFamily="50" charset="-128"/>
              </a:rPr>
              <a:t>出力」ボタンをクリックして出力を実行して下さい。</a:t>
            </a:r>
            <a:endParaRPr lang="en-US" altLang="ja-JP" sz="14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CEF4CEE-0646-3F0C-EE03-12F682AAC940}"/>
              </a:ext>
            </a:extLst>
          </p:cNvPr>
          <p:cNvPicPr>
            <a:picLocks noChangeAspect="1"/>
          </p:cNvPicPr>
          <p:nvPr/>
        </p:nvPicPr>
        <p:blipFill rotWithShape="1">
          <a:blip r:embed="rId2"/>
          <a:srcRect t="-3136" r="38137" b="70361"/>
          <a:stretch/>
        </p:blipFill>
        <p:spPr>
          <a:xfrm>
            <a:off x="1170840" y="1949922"/>
            <a:ext cx="3279240" cy="693709"/>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12E3BA85-5EF7-4A10-1C75-D342BB331A39}"/>
              </a:ext>
            </a:extLst>
          </p:cNvPr>
          <p:cNvPicPr>
            <a:picLocks noChangeAspect="1"/>
          </p:cNvPicPr>
          <p:nvPr/>
        </p:nvPicPr>
        <p:blipFill rotWithShape="1">
          <a:blip r:embed="rId3"/>
          <a:srcRect t="-8823" r="23485" b="17798"/>
          <a:stretch/>
        </p:blipFill>
        <p:spPr>
          <a:xfrm>
            <a:off x="5169916" y="1949922"/>
            <a:ext cx="3279240" cy="693709"/>
          </a:xfrm>
          <a:prstGeom prst="rect">
            <a:avLst/>
          </a:prstGeom>
          <a:ln>
            <a:solidFill>
              <a:schemeClr val="bg1">
                <a:lumMod val="75000"/>
              </a:schemeClr>
            </a:solidFill>
          </a:ln>
        </p:spPr>
      </p:pic>
      <p:sp>
        <p:nvSpPr>
          <p:cNvPr id="17" name="矢印: 右 16">
            <a:extLst>
              <a:ext uri="{FF2B5EF4-FFF2-40B4-BE49-F238E27FC236}">
                <a16:creationId xmlns:a16="http://schemas.microsoft.com/office/drawing/2014/main" id="{F100FC53-DB1F-684F-4F4F-433B5AEE8E11}"/>
              </a:ext>
            </a:extLst>
          </p:cNvPr>
          <p:cNvSpPr/>
          <p:nvPr/>
        </p:nvSpPr>
        <p:spPr bwMode="auto">
          <a:xfrm>
            <a:off x="4653788" y="2108559"/>
            <a:ext cx="342900" cy="326396"/>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 name="テキスト ボックス 2">
            <a:extLst>
              <a:ext uri="{FF2B5EF4-FFF2-40B4-BE49-F238E27FC236}">
                <a16:creationId xmlns:a16="http://schemas.microsoft.com/office/drawing/2014/main" id="{6DB25D47-78C0-5940-F75F-6F08852A06E8}"/>
              </a:ext>
            </a:extLst>
          </p:cNvPr>
          <p:cNvSpPr txBox="1"/>
          <p:nvPr/>
        </p:nvSpPr>
        <p:spPr>
          <a:xfrm>
            <a:off x="257494" y="2910869"/>
            <a:ext cx="5409776"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プラグイン適用アプリ内の一覧についての注意事項</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8AD41D5D-86C1-5230-F326-7D7B829C3B91}"/>
              </a:ext>
            </a:extLst>
          </p:cNvPr>
          <p:cNvSpPr txBox="1"/>
          <p:nvPr/>
        </p:nvSpPr>
        <p:spPr>
          <a:xfrm>
            <a:off x="257492" y="3183224"/>
            <a:ext cx="9702585" cy="4185761"/>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以下のケースでは、エラーが発生し設定画面が正常に表示されません。</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・名称が重複している一覧が複数存在する場合</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・一覧の絞り込み条件に利用しているユーザーアカウントを削除した場合</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endParaRPr lang="en-US" altLang="ja-JP" sz="5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OK</a:t>
            </a:r>
            <a:r>
              <a:rPr lang="ja-JP" altLang="en-US" sz="1400" dirty="0">
                <a:latin typeface="BIZ UDPゴシック" panose="020B0400000000000000" pitchFamily="50" charset="-128"/>
                <a:ea typeface="BIZ UDPゴシック" panose="020B0400000000000000" pitchFamily="50" charset="-128"/>
              </a:rPr>
              <a:t>をクリックして、ブラウザバック（もしくは上部の</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アプリの設定</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のクリック）でアプリの設定画面に戻り、</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該当箇所を修正した上で一度アプリを更新してください。</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アプリの更新後、再びプラグインの設定画面を開くと、設定画面が正常に表示されます。</a:t>
            </a:r>
            <a:endParaRPr lang="en-US" altLang="ja-JP" sz="14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D38C4A65-44F0-DD3A-BCA6-ED8522BC07B3}"/>
              </a:ext>
            </a:extLst>
          </p:cNvPr>
          <p:cNvPicPr>
            <a:picLocks noChangeAspect="1"/>
          </p:cNvPicPr>
          <p:nvPr/>
        </p:nvPicPr>
        <p:blipFill>
          <a:blip r:embed="rId4"/>
          <a:stretch>
            <a:fillRect/>
          </a:stretch>
        </p:blipFill>
        <p:spPr>
          <a:xfrm>
            <a:off x="478906" y="3700044"/>
            <a:ext cx="2444722" cy="1134703"/>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0C937CA6-F131-4CCC-29D5-FB53B0B3227B}"/>
              </a:ext>
            </a:extLst>
          </p:cNvPr>
          <p:cNvPicPr>
            <a:picLocks noChangeAspect="1"/>
          </p:cNvPicPr>
          <p:nvPr/>
        </p:nvPicPr>
        <p:blipFill>
          <a:blip r:embed="rId5"/>
          <a:stretch>
            <a:fillRect/>
          </a:stretch>
        </p:blipFill>
        <p:spPr>
          <a:xfrm>
            <a:off x="478906" y="5210023"/>
            <a:ext cx="2455248" cy="1147166"/>
          </a:xfrm>
          <a:prstGeom prst="rect">
            <a:avLst/>
          </a:prstGeom>
          <a:ln>
            <a:solidFill>
              <a:schemeClr val="bg1">
                <a:lumMod val="75000"/>
              </a:schemeClr>
            </a:solidFill>
          </a:ln>
        </p:spPr>
      </p:pic>
      <p:pic>
        <p:nvPicPr>
          <p:cNvPr id="12" name="図 11">
            <a:extLst>
              <a:ext uri="{FF2B5EF4-FFF2-40B4-BE49-F238E27FC236}">
                <a16:creationId xmlns:a16="http://schemas.microsoft.com/office/drawing/2014/main" id="{372B8686-B187-3E7B-259B-049BAECCD0B4}"/>
              </a:ext>
            </a:extLst>
          </p:cNvPr>
          <p:cNvPicPr>
            <a:picLocks noChangeAspect="1"/>
          </p:cNvPicPr>
          <p:nvPr/>
        </p:nvPicPr>
        <p:blipFill>
          <a:blip r:embed="rId6"/>
          <a:stretch>
            <a:fillRect/>
          </a:stretch>
        </p:blipFill>
        <p:spPr>
          <a:xfrm>
            <a:off x="3479327" y="5210023"/>
            <a:ext cx="3293309" cy="1134000"/>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FD61C600-35DC-9B15-AF7A-FD3B2FB8E55D}"/>
              </a:ext>
            </a:extLst>
          </p:cNvPr>
          <p:cNvPicPr>
            <a:picLocks noChangeAspect="1"/>
          </p:cNvPicPr>
          <p:nvPr/>
        </p:nvPicPr>
        <p:blipFill>
          <a:blip r:embed="rId7"/>
          <a:srcRect r="3444"/>
          <a:stretch/>
        </p:blipFill>
        <p:spPr>
          <a:xfrm>
            <a:off x="3479327" y="3700044"/>
            <a:ext cx="2709255" cy="1134000"/>
          </a:xfrm>
          <a:prstGeom prst="rect">
            <a:avLst/>
          </a:prstGeom>
          <a:ln>
            <a:solidFill>
              <a:schemeClr val="bg1">
                <a:lumMod val="75000"/>
              </a:schemeClr>
            </a:solidFill>
          </a:ln>
        </p:spPr>
      </p:pic>
      <p:sp>
        <p:nvSpPr>
          <p:cNvPr id="15" name="正方形/長方形 14">
            <a:extLst>
              <a:ext uri="{FF2B5EF4-FFF2-40B4-BE49-F238E27FC236}">
                <a16:creationId xmlns:a16="http://schemas.microsoft.com/office/drawing/2014/main" id="{FE060A28-89A8-D42E-B02C-FDB0BB2A0BAD}"/>
              </a:ext>
            </a:extLst>
          </p:cNvPr>
          <p:cNvSpPr/>
          <p:nvPr/>
        </p:nvSpPr>
        <p:spPr bwMode="auto">
          <a:xfrm>
            <a:off x="3661594" y="4465320"/>
            <a:ext cx="339704" cy="142240"/>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BB6C6DFF-F478-BC30-7E26-A057DDB951ED}"/>
              </a:ext>
            </a:extLst>
          </p:cNvPr>
          <p:cNvSpPr/>
          <p:nvPr/>
        </p:nvSpPr>
        <p:spPr bwMode="auto">
          <a:xfrm>
            <a:off x="3661594" y="4665980"/>
            <a:ext cx="339704" cy="142240"/>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5EC4657D-E06B-D42C-AB91-7F967D8AB4BB}"/>
              </a:ext>
            </a:extLst>
          </p:cNvPr>
          <p:cNvSpPr/>
          <p:nvPr/>
        </p:nvSpPr>
        <p:spPr bwMode="auto">
          <a:xfrm>
            <a:off x="5132868" y="5656580"/>
            <a:ext cx="1082040" cy="172720"/>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4237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27EBF-D1D2-5432-C1BA-9A8462F352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02542A-D99B-AFE7-3F8C-ADA1F5380EDB}"/>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使用上の注意</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8E2DC5F-A25C-E7B7-F499-694ABA075B67}"/>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本プラグインの使用に際しては、以下のような制限事項があります。あらかじめ、これらの点に注意してください。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D6CAC0CE-F8B3-DDD8-A9FA-573DD7438DB5}"/>
              </a:ext>
            </a:extLst>
          </p:cNvPr>
          <p:cNvSpPr txBox="1"/>
          <p:nvPr/>
        </p:nvSpPr>
        <p:spPr>
          <a:xfrm>
            <a:off x="257492" y="857996"/>
            <a:ext cx="3577088"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■一覧表示の所要時間についてのご注意</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A137903C-2EE8-8ACE-68F5-08BD021C3A86}"/>
              </a:ext>
            </a:extLst>
          </p:cNvPr>
          <p:cNvSpPr txBox="1"/>
          <p:nvPr/>
        </p:nvSpPr>
        <p:spPr>
          <a:xfrm>
            <a:off x="257491" y="1135378"/>
            <a:ext cx="10176829"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・表示枠や一覧表示項目の設定数が多いと、カスタマイズビューの表示に時間を要する可能性がございます。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処理時間の短縮には、絞り込み機能を利用して対象レコード数を絞る、表示枠や項目数を減らす、などをご検討ください。</a:t>
            </a:r>
            <a:endParaRPr lang="en-US" altLang="ja-JP"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5D4B66A-68CD-5283-9A21-392694B8FC26}"/>
              </a:ext>
            </a:extLst>
          </p:cNvPr>
          <p:cNvSpPr txBox="1"/>
          <p:nvPr/>
        </p:nvSpPr>
        <p:spPr>
          <a:xfrm>
            <a:off x="257492" y="4505436"/>
            <a:ext cx="3577088"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■その他の制限</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9E14453-DB13-358A-411A-CCD34F5F668A}"/>
              </a:ext>
            </a:extLst>
          </p:cNvPr>
          <p:cNvSpPr txBox="1"/>
          <p:nvPr/>
        </p:nvSpPr>
        <p:spPr>
          <a:xfrm>
            <a:off x="257491" y="4782818"/>
            <a:ext cx="10176829" cy="2246769"/>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・カスタマイズビューの作成には、</a:t>
            </a:r>
            <a:r>
              <a:rPr lang="en-US" altLang="ja-JP" sz="1400" dirty="0" err="1">
                <a:latin typeface="BIZ UDPゴシック" panose="020B0400000000000000" pitchFamily="50" charset="-128"/>
                <a:ea typeface="BIZ UDPゴシック" panose="020B0400000000000000" pitchFamily="50" charset="-128"/>
              </a:rPr>
              <a:t>kintone</a:t>
            </a:r>
            <a:r>
              <a:rPr lang="ja-JP" altLang="en-US" sz="1400" dirty="0">
                <a:latin typeface="BIZ UDPゴシック" panose="020B0400000000000000" pitchFamily="50" charset="-128"/>
                <a:ea typeface="BIZ UDPゴシック" panose="020B0400000000000000" pitchFamily="50" charset="-128"/>
              </a:rPr>
              <a:t>システム管理者権限が必要です。</a:t>
            </a:r>
          </a:p>
          <a:p>
            <a:r>
              <a:rPr lang="ja-JP" altLang="en-US" sz="1400" dirty="0">
                <a:latin typeface="BIZ UDPゴシック" panose="020B0400000000000000" pitchFamily="50" charset="-128"/>
                <a:ea typeface="BIZ UDPゴシック" panose="020B0400000000000000" pitchFamily="50" charset="-128"/>
              </a:rPr>
              <a:t>・利用するカスタマイズビューのページネーションは有効にしてください。</a:t>
            </a:r>
          </a:p>
          <a:p>
            <a:r>
              <a:rPr lang="ja-JP" altLang="en-US" sz="1400" dirty="0">
                <a:latin typeface="BIZ UDPゴシック" panose="020B0400000000000000" pitchFamily="50" charset="-128"/>
                <a:ea typeface="BIZ UDPゴシック" panose="020B0400000000000000" pitchFamily="50" charset="-128"/>
              </a:rPr>
              <a:t>・利用するカスタマイズビューの</a:t>
            </a:r>
            <a:r>
              <a:rPr lang="en-US" altLang="ja-JP" sz="1400" dirty="0">
                <a:latin typeface="BIZ UDPゴシック" panose="020B0400000000000000" pitchFamily="50" charset="-128"/>
                <a:ea typeface="BIZ UDPゴシック" panose="020B0400000000000000" pitchFamily="50" charset="-128"/>
              </a:rPr>
              <a:t>HTML</a:t>
            </a:r>
            <a:r>
              <a:rPr lang="ja-JP" altLang="en-US" sz="1400" dirty="0">
                <a:latin typeface="BIZ UDPゴシック" panose="020B0400000000000000" pitchFamily="50" charset="-128"/>
                <a:ea typeface="BIZ UDPゴシック" panose="020B0400000000000000" pitchFamily="50" charset="-128"/>
              </a:rPr>
              <a:t>に「</a:t>
            </a:r>
            <a:r>
              <a:rPr lang="en-US" altLang="ja-JP" sz="1400" dirty="0">
                <a:latin typeface="BIZ UDPゴシック" panose="020B0400000000000000" pitchFamily="50" charset="-128"/>
                <a:ea typeface="BIZ UDPゴシック" panose="020B0400000000000000" pitchFamily="50" charset="-128"/>
              </a:rPr>
              <a:t>&lt;div id='contents'&gt;&lt;/div&gt;</a:t>
            </a:r>
            <a:r>
              <a:rPr lang="ja-JP" altLang="en-US" sz="1400" dirty="0">
                <a:latin typeface="BIZ UDPゴシック" panose="020B0400000000000000" pitchFamily="50" charset="-128"/>
                <a:ea typeface="BIZ UDPゴシック" panose="020B0400000000000000" pitchFamily="50" charset="-128"/>
              </a:rPr>
              <a:t>」を設定してください。</a:t>
            </a:r>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プラグイン設定画面より作成した場合は、自動的に設定済みとなります。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・一覧画面上でレコードを絞り込む際、絞り込みの仕様は</a:t>
            </a:r>
            <a:r>
              <a:rPr lang="en-US" altLang="ja-JP" sz="1400" dirty="0" err="1">
                <a:latin typeface="BIZ UDPゴシック" panose="020B0400000000000000" pitchFamily="50" charset="-128"/>
                <a:ea typeface="BIZ UDPゴシック" panose="020B0400000000000000" pitchFamily="50" charset="-128"/>
              </a:rPr>
              <a:t>kintone</a:t>
            </a:r>
            <a:r>
              <a:rPr lang="ja-JP" altLang="en-US" sz="1400" dirty="0">
                <a:latin typeface="BIZ UDPゴシック" panose="020B0400000000000000" pitchFamily="50" charset="-128"/>
                <a:ea typeface="BIZ UDPゴシック" panose="020B0400000000000000" pitchFamily="50" charset="-128"/>
              </a:rPr>
              <a:t>に準拠します。関連レコード一覧内のフィールドを絞り込み条件に指定した場合、その絞り込み条件を満たす関連レコードが</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行以上存在する</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レコードが一覧に表示されます。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・一覧画面上でフィールド名をクリックしてレコードをソートする際、一部対象外のフィールドタイプがございます。</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対象外のフィールドの場合は、クリックしてもソートが実行されません。</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・セキュアアクセスオプション（クライアント証明書）を利用している</a:t>
            </a:r>
            <a:r>
              <a:rPr lang="en-US" altLang="ja-JP" sz="1400" dirty="0" err="1">
                <a:latin typeface="BIZ UDPゴシック" panose="020B0400000000000000" pitchFamily="50" charset="-128"/>
                <a:ea typeface="BIZ UDPゴシック" panose="020B0400000000000000" pitchFamily="50" charset="-128"/>
              </a:rPr>
              <a:t>kintone</a:t>
            </a:r>
            <a:r>
              <a:rPr lang="ja-JP" altLang="en-US" sz="1400" dirty="0">
                <a:latin typeface="BIZ UDPゴシック" panose="020B0400000000000000" pitchFamily="50" charset="-128"/>
                <a:ea typeface="BIZ UDPゴシック" panose="020B0400000000000000" pitchFamily="50" charset="-128"/>
              </a:rPr>
              <a:t>環境では、プラグインが正しく動作しません。</a:t>
            </a:r>
            <a:endParaRPr lang="en-US" altLang="ja-JP" sz="1400"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AA360FE0-B655-B5BF-97E0-20C4C82263A7}"/>
              </a:ext>
            </a:extLst>
          </p:cNvPr>
          <p:cNvGraphicFramePr>
            <a:graphicFrameLocks noGrp="1"/>
          </p:cNvGraphicFramePr>
          <p:nvPr>
            <p:extLst>
              <p:ext uri="{D42A27DB-BD31-4B8C-83A1-F6EECF244321}">
                <p14:modId xmlns:p14="http://schemas.microsoft.com/office/powerpoint/2010/main" val="2947187032"/>
              </p:ext>
            </p:extLst>
          </p:nvPr>
        </p:nvGraphicFramePr>
        <p:xfrm>
          <a:off x="266284" y="2275726"/>
          <a:ext cx="10015636" cy="1887728"/>
        </p:xfrm>
        <a:graphic>
          <a:graphicData uri="http://schemas.openxmlformats.org/drawingml/2006/table">
            <a:tbl>
              <a:tblPr firstRow="1" bandRow="1">
                <a:tableStyleId>{5C22544A-7EE6-4342-B048-85BDC9FD1C3A}</a:tableStyleId>
              </a:tblPr>
              <a:tblGrid>
                <a:gridCol w="883800">
                  <a:extLst>
                    <a:ext uri="{9D8B030D-6E8A-4147-A177-3AD203B41FA5}">
                      <a16:colId xmlns:a16="http://schemas.microsoft.com/office/drawing/2014/main" val="3100216831"/>
                    </a:ext>
                  </a:extLst>
                </a:gridCol>
                <a:gridCol w="2282959">
                  <a:extLst>
                    <a:ext uri="{9D8B030D-6E8A-4147-A177-3AD203B41FA5}">
                      <a16:colId xmlns:a16="http://schemas.microsoft.com/office/drawing/2014/main" val="2023171711"/>
                    </a:ext>
                  </a:extLst>
                </a:gridCol>
                <a:gridCol w="2282959">
                  <a:extLst>
                    <a:ext uri="{9D8B030D-6E8A-4147-A177-3AD203B41FA5}">
                      <a16:colId xmlns:a16="http://schemas.microsoft.com/office/drawing/2014/main" val="3264204168"/>
                    </a:ext>
                  </a:extLst>
                </a:gridCol>
                <a:gridCol w="2282959">
                  <a:extLst>
                    <a:ext uri="{9D8B030D-6E8A-4147-A177-3AD203B41FA5}">
                      <a16:colId xmlns:a16="http://schemas.microsoft.com/office/drawing/2014/main" val="357457418"/>
                    </a:ext>
                  </a:extLst>
                </a:gridCol>
                <a:gridCol w="2282959">
                  <a:extLst>
                    <a:ext uri="{9D8B030D-6E8A-4147-A177-3AD203B41FA5}">
                      <a16:colId xmlns:a16="http://schemas.microsoft.com/office/drawing/2014/main" val="4206343875"/>
                    </a:ext>
                  </a:extLst>
                </a:gridCol>
              </a:tblGrid>
              <a:tr h="370840">
                <a:tc>
                  <a:txBody>
                    <a:bodyPr/>
                    <a:lstStyle/>
                    <a:p>
                      <a:endParaRPr kumimoji="1" lang="ja-JP" altLang="en-US" dirty="0">
                        <a:latin typeface="+mn-ea"/>
                        <a:ea typeface="+mn-ea"/>
                      </a:endParaRPr>
                    </a:p>
                  </a:txBody>
                  <a:tcPr/>
                </a:tc>
                <a:tc>
                  <a:txBody>
                    <a:bodyPr/>
                    <a:lstStyle/>
                    <a:p>
                      <a:pPr algn="ctr"/>
                      <a:r>
                        <a:rPr kumimoji="1" lang="ja-JP" altLang="en-US" sz="1200" dirty="0">
                          <a:latin typeface="+mn-ea"/>
                          <a:ea typeface="+mn-ea"/>
                        </a:rPr>
                        <a:t>一覧表示レコード数</a:t>
                      </a:r>
                      <a:endParaRPr kumimoji="1" lang="en-US" altLang="ja-JP" sz="1200" dirty="0">
                        <a:latin typeface="+mn-ea"/>
                        <a:ea typeface="+mn-ea"/>
                      </a:endParaRPr>
                    </a:p>
                    <a:p>
                      <a:pPr algn="ctr"/>
                      <a:r>
                        <a:rPr kumimoji="1" lang="en-US" altLang="ja-JP" sz="1100" dirty="0">
                          <a:latin typeface="+mn-ea"/>
                          <a:ea typeface="+mn-ea"/>
                        </a:rPr>
                        <a:t>(</a:t>
                      </a:r>
                      <a:r>
                        <a:rPr kumimoji="1" lang="ja-JP" altLang="en-US" sz="1100" dirty="0">
                          <a:latin typeface="+mn-ea"/>
                          <a:ea typeface="+mn-ea"/>
                        </a:rPr>
                        <a:t>一覧右上に表示されている件数）</a:t>
                      </a:r>
                    </a:p>
                  </a:txBody>
                  <a:tcPr anchor="ctr"/>
                </a:tc>
                <a:tc>
                  <a:txBody>
                    <a:bodyPr/>
                    <a:lstStyle/>
                    <a:p>
                      <a:pPr algn="ctr"/>
                      <a:r>
                        <a:rPr kumimoji="1" lang="ja-JP" altLang="en-US" sz="1200" dirty="0">
                          <a:latin typeface="+mn-ea"/>
                          <a:ea typeface="+mn-ea"/>
                        </a:rPr>
                        <a:t>参照する関連レコード数</a:t>
                      </a:r>
                      <a:endParaRPr kumimoji="1" lang="en-US" altLang="ja-JP" sz="1200" dirty="0">
                        <a:latin typeface="+mn-ea"/>
                        <a:ea typeface="+mn-ea"/>
                      </a:endParaRPr>
                    </a:p>
                  </a:txBody>
                  <a:tcPr anchor="ctr"/>
                </a:tc>
                <a:tc>
                  <a:txBody>
                    <a:bodyPr/>
                    <a:lstStyle/>
                    <a:p>
                      <a:pPr algn="ctr"/>
                      <a:r>
                        <a:rPr kumimoji="1" lang="ja-JP" altLang="en-US" sz="1200" dirty="0">
                          <a:latin typeface="+mn-ea"/>
                          <a:ea typeface="+mn-ea"/>
                        </a:rPr>
                        <a:t>一覧表示項目数</a:t>
                      </a:r>
                      <a:endParaRPr kumimoji="1" lang="en-US" altLang="ja-JP" sz="1200" dirty="0">
                        <a:latin typeface="+mn-ea"/>
                        <a:ea typeface="+mn-ea"/>
                      </a:endParaRPr>
                    </a:p>
                  </a:txBody>
                  <a:tcPr anchor="ctr"/>
                </a:tc>
                <a:tc>
                  <a:txBody>
                    <a:bodyPr/>
                    <a:lstStyle/>
                    <a:p>
                      <a:pPr algn="ctr"/>
                      <a:r>
                        <a:rPr kumimoji="1" lang="ja-JP" altLang="en-US" sz="1200" dirty="0">
                          <a:latin typeface="+mn-ea"/>
                          <a:ea typeface="+mn-ea"/>
                        </a:rPr>
                        <a:t>所要時間</a:t>
                      </a:r>
                      <a:endParaRPr kumimoji="1" lang="en-US" altLang="ja-JP" sz="1200" dirty="0">
                        <a:latin typeface="+mn-ea"/>
                        <a:ea typeface="+mn-ea"/>
                      </a:endParaRPr>
                    </a:p>
                    <a:p>
                      <a:pPr algn="ctr"/>
                      <a:r>
                        <a:rPr kumimoji="1" lang="ja-JP" altLang="en-US" sz="1200" dirty="0">
                          <a:latin typeface="+mn-ea"/>
                          <a:ea typeface="+mn-ea"/>
                        </a:rPr>
                        <a:t>一覧表示／</a:t>
                      </a:r>
                      <a:r>
                        <a:rPr kumimoji="1" lang="en-US" altLang="ja-JP" sz="1200" dirty="0">
                          <a:latin typeface="+mn-ea"/>
                          <a:ea typeface="+mn-ea"/>
                        </a:rPr>
                        <a:t>CSV</a:t>
                      </a:r>
                      <a:r>
                        <a:rPr kumimoji="1" lang="ja-JP" altLang="en-US" sz="1200" dirty="0">
                          <a:latin typeface="+mn-ea"/>
                          <a:ea typeface="+mn-ea"/>
                        </a:rPr>
                        <a:t>出力</a:t>
                      </a:r>
                      <a:endParaRPr kumimoji="1" lang="en-US" altLang="ja-JP" sz="900" dirty="0">
                        <a:latin typeface="+mn-ea"/>
                        <a:ea typeface="+mn-ea"/>
                      </a:endParaRPr>
                    </a:p>
                  </a:txBody>
                  <a:tcPr anchor="ctr"/>
                </a:tc>
                <a:extLst>
                  <a:ext uri="{0D108BD9-81ED-4DB2-BD59-A6C34878D82A}">
                    <a16:rowId xmlns:a16="http://schemas.microsoft.com/office/drawing/2014/main" val="420379671"/>
                  </a:ext>
                </a:extLst>
              </a:tr>
              <a:tr h="357632">
                <a:tc>
                  <a:txBody>
                    <a:bodyPr/>
                    <a:lstStyle/>
                    <a:p>
                      <a:pPr algn="ctr"/>
                      <a:r>
                        <a:rPr kumimoji="1" lang="ja-JP" altLang="en-US" sz="1400" dirty="0">
                          <a:latin typeface="+mn-ea"/>
                          <a:ea typeface="+mn-ea"/>
                        </a:rPr>
                        <a:t>ケース①</a:t>
                      </a:r>
                    </a:p>
                  </a:txBody>
                  <a:tcPr anchor="ctr"/>
                </a:tc>
                <a:tc>
                  <a:txBody>
                    <a:bodyPr/>
                    <a:lstStyle/>
                    <a:p>
                      <a:pPr algn="ctr"/>
                      <a:r>
                        <a:rPr kumimoji="1" lang="en-US" altLang="ja-JP" sz="1400" dirty="0">
                          <a:latin typeface="+mn-ea"/>
                          <a:ea typeface="+mn-ea"/>
                        </a:rPr>
                        <a:t>11001</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11013</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10</a:t>
                      </a:r>
                      <a:r>
                        <a:rPr kumimoji="1" lang="ja-JP" altLang="en-US" sz="1400" dirty="0">
                          <a:latin typeface="+mn-ea"/>
                          <a:ea typeface="+mn-ea"/>
                        </a:rPr>
                        <a:t>個</a:t>
                      </a:r>
                    </a:p>
                  </a:txBody>
                  <a:tcPr anchor="ctr"/>
                </a:tc>
                <a:tc>
                  <a:txBody>
                    <a:bodyPr/>
                    <a:lstStyle/>
                    <a:p>
                      <a:pPr algn="ctr"/>
                      <a:r>
                        <a:rPr kumimoji="1" lang="en-US" altLang="ja-JP" sz="1400" dirty="0">
                          <a:latin typeface="+mn-ea"/>
                          <a:ea typeface="+mn-ea"/>
                        </a:rPr>
                        <a:t>5</a:t>
                      </a:r>
                      <a:r>
                        <a:rPr kumimoji="1" lang="ja-JP" altLang="en-US" sz="1400" dirty="0">
                          <a:latin typeface="+mn-ea"/>
                          <a:ea typeface="+mn-ea"/>
                        </a:rPr>
                        <a:t>秒／</a:t>
                      </a:r>
                      <a:r>
                        <a:rPr kumimoji="1" lang="en-US" altLang="ja-JP" sz="1400" dirty="0">
                          <a:latin typeface="+mn-ea"/>
                          <a:ea typeface="+mn-ea"/>
                        </a:rPr>
                        <a:t>1</a:t>
                      </a:r>
                      <a:r>
                        <a:rPr kumimoji="1" lang="ja-JP" altLang="en-US" sz="1400" dirty="0">
                          <a:latin typeface="+mn-ea"/>
                          <a:ea typeface="+mn-ea"/>
                        </a:rPr>
                        <a:t>４秒</a:t>
                      </a:r>
                      <a:endParaRPr kumimoji="1" lang="en-US" altLang="ja-JP" sz="1400" dirty="0">
                        <a:latin typeface="+mn-ea"/>
                        <a:ea typeface="+mn-ea"/>
                      </a:endParaRPr>
                    </a:p>
                  </a:txBody>
                  <a:tcPr anchor="ctr"/>
                </a:tc>
                <a:extLst>
                  <a:ext uri="{0D108BD9-81ED-4DB2-BD59-A6C34878D82A}">
                    <a16:rowId xmlns:a16="http://schemas.microsoft.com/office/drawing/2014/main" val="3488915316"/>
                  </a:ext>
                </a:extLst>
              </a:tr>
              <a:tr h="357632">
                <a:tc>
                  <a:txBody>
                    <a:bodyPr/>
                    <a:lstStyle/>
                    <a:p>
                      <a:pPr algn="ctr"/>
                      <a:r>
                        <a:rPr kumimoji="1" lang="ja-JP" altLang="en-US" sz="1400" dirty="0">
                          <a:latin typeface="+mn-ea"/>
                          <a:ea typeface="+mn-ea"/>
                        </a:rPr>
                        <a:t>ケース②</a:t>
                      </a:r>
                    </a:p>
                  </a:txBody>
                  <a:tcPr anchor="ctr"/>
                </a:tc>
                <a:tc>
                  <a:txBody>
                    <a:bodyPr/>
                    <a:lstStyle/>
                    <a:p>
                      <a:pPr algn="ctr"/>
                      <a:r>
                        <a:rPr kumimoji="1" lang="en-US" altLang="ja-JP" sz="1400" dirty="0">
                          <a:latin typeface="+mn-ea"/>
                          <a:ea typeface="+mn-ea"/>
                        </a:rPr>
                        <a:t>182</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68</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9</a:t>
                      </a:r>
                      <a:r>
                        <a:rPr kumimoji="1" lang="ja-JP" altLang="en-US" sz="1400" dirty="0">
                          <a:latin typeface="+mn-ea"/>
                          <a:ea typeface="+mn-ea"/>
                        </a:rPr>
                        <a:t>個</a:t>
                      </a:r>
                    </a:p>
                  </a:txBody>
                  <a:tcPr anchor="ctr"/>
                </a:tc>
                <a:tc>
                  <a:txBody>
                    <a:bodyPr/>
                    <a:lstStyle/>
                    <a:p>
                      <a:pPr algn="ctr"/>
                      <a:r>
                        <a:rPr kumimoji="1" lang="en-US" altLang="ja-JP" sz="1400" dirty="0">
                          <a:latin typeface="+mn-ea"/>
                          <a:ea typeface="+mn-ea"/>
                        </a:rPr>
                        <a:t>2</a:t>
                      </a:r>
                      <a:r>
                        <a:rPr kumimoji="1" lang="ja-JP" altLang="en-US" sz="1400" dirty="0">
                          <a:latin typeface="+mn-ea"/>
                          <a:ea typeface="+mn-ea"/>
                        </a:rPr>
                        <a:t>秒／</a:t>
                      </a:r>
                      <a:r>
                        <a:rPr kumimoji="1" lang="en-US" altLang="ja-JP" sz="1400" dirty="0">
                          <a:latin typeface="+mn-ea"/>
                          <a:ea typeface="+mn-ea"/>
                        </a:rPr>
                        <a:t>4</a:t>
                      </a:r>
                      <a:r>
                        <a:rPr kumimoji="1" lang="ja-JP" altLang="en-US" sz="1400" dirty="0">
                          <a:latin typeface="+mn-ea"/>
                          <a:ea typeface="+mn-ea"/>
                        </a:rPr>
                        <a:t>秒</a:t>
                      </a:r>
                      <a:endParaRPr kumimoji="1" lang="en-US" altLang="ja-JP" sz="1400" dirty="0">
                        <a:latin typeface="+mn-ea"/>
                        <a:ea typeface="+mn-ea"/>
                      </a:endParaRPr>
                    </a:p>
                  </a:txBody>
                  <a:tcPr anchor="ctr"/>
                </a:tc>
                <a:extLst>
                  <a:ext uri="{0D108BD9-81ED-4DB2-BD59-A6C34878D82A}">
                    <a16:rowId xmlns:a16="http://schemas.microsoft.com/office/drawing/2014/main" val="307564966"/>
                  </a:ext>
                </a:extLst>
              </a:tr>
              <a:tr h="357632">
                <a:tc>
                  <a:txBody>
                    <a:bodyPr/>
                    <a:lstStyle/>
                    <a:p>
                      <a:pPr algn="ctr"/>
                      <a:r>
                        <a:rPr kumimoji="1" lang="ja-JP" altLang="en-US" sz="1400" dirty="0">
                          <a:latin typeface="+mn-ea"/>
                          <a:ea typeface="+mn-ea"/>
                        </a:rPr>
                        <a:t>ケース③</a:t>
                      </a:r>
                    </a:p>
                  </a:txBody>
                  <a:tcPr anchor="ctr"/>
                </a:tc>
                <a:tc>
                  <a:txBody>
                    <a:bodyPr/>
                    <a:lstStyle/>
                    <a:p>
                      <a:pPr algn="ctr"/>
                      <a:r>
                        <a:rPr kumimoji="1" lang="en-US" altLang="ja-JP" sz="1400" dirty="0">
                          <a:latin typeface="+mn-ea"/>
                          <a:ea typeface="+mn-ea"/>
                        </a:rPr>
                        <a:t>43</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63630</a:t>
                      </a:r>
                      <a:r>
                        <a:rPr kumimoji="1" lang="ja-JP" altLang="en-US" sz="1400" dirty="0">
                          <a:latin typeface="+mn-ea"/>
                          <a:ea typeface="+mn-ea"/>
                        </a:rPr>
                        <a:t>件</a:t>
                      </a:r>
                    </a:p>
                  </a:txBody>
                  <a:tcPr anchor="ctr"/>
                </a:tc>
                <a:tc>
                  <a:txBody>
                    <a:bodyPr/>
                    <a:lstStyle/>
                    <a:p>
                      <a:pPr algn="ctr"/>
                      <a:r>
                        <a:rPr kumimoji="1" lang="ja-JP" altLang="en-US" sz="1400" dirty="0">
                          <a:latin typeface="+mn-ea"/>
                          <a:ea typeface="+mn-ea"/>
                        </a:rPr>
                        <a:t>１６個</a:t>
                      </a:r>
                    </a:p>
                  </a:txBody>
                  <a:tcPr anchor="ctr"/>
                </a:tc>
                <a:tc>
                  <a:txBody>
                    <a:bodyPr/>
                    <a:lstStyle/>
                    <a:p>
                      <a:pPr algn="ctr"/>
                      <a:r>
                        <a:rPr kumimoji="1" lang="en-US" altLang="ja-JP" sz="1400" dirty="0">
                          <a:latin typeface="+mn-ea"/>
                          <a:ea typeface="+mn-ea"/>
                        </a:rPr>
                        <a:t>31</a:t>
                      </a:r>
                      <a:r>
                        <a:rPr kumimoji="1" lang="ja-JP" altLang="en-US" sz="1400" dirty="0">
                          <a:latin typeface="+mn-ea"/>
                          <a:ea typeface="+mn-ea"/>
                        </a:rPr>
                        <a:t>秒／</a:t>
                      </a:r>
                      <a:r>
                        <a:rPr kumimoji="1" lang="en-US" altLang="ja-JP" sz="1400" dirty="0">
                          <a:latin typeface="+mn-ea"/>
                          <a:ea typeface="+mn-ea"/>
                        </a:rPr>
                        <a:t>1</a:t>
                      </a:r>
                      <a:r>
                        <a:rPr kumimoji="1" lang="ja-JP" altLang="en-US" sz="1400" dirty="0">
                          <a:latin typeface="+mn-ea"/>
                          <a:ea typeface="+mn-ea"/>
                        </a:rPr>
                        <a:t>分</a:t>
                      </a:r>
                      <a:r>
                        <a:rPr kumimoji="1" lang="en-US" altLang="ja-JP" sz="1400" dirty="0">
                          <a:latin typeface="+mn-ea"/>
                          <a:ea typeface="+mn-ea"/>
                        </a:rPr>
                        <a:t>4</a:t>
                      </a:r>
                      <a:r>
                        <a:rPr kumimoji="1" lang="ja-JP" altLang="en-US" sz="1400" dirty="0">
                          <a:latin typeface="+mn-ea"/>
                          <a:ea typeface="+mn-ea"/>
                        </a:rPr>
                        <a:t>秒</a:t>
                      </a:r>
                      <a:endParaRPr kumimoji="1" lang="en-US" altLang="ja-JP" sz="1400" dirty="0">
                        <a:latin typeface="+mn-ea"/>
                        <a:ea typeface="+mn-ea"/>
                      </a:endParaRPr>
                    </a:p>
                  </a:txBody>
                  <a:tcPr anchor="ctr"/>
                </a:tc>
                <a:extLst>
                  <a:ext uri="{0D108BD9-81ED-4DB2-BD59-A6C34878D82A}">
                    <a16:rowId xmlns:a16="http://schemas.microsoft.com/office/drawing/2014/main" val="267487098"/>
                  </a:ext>
                </a:extLst>
              </a:tr>
              <a:tr h="357632">
                <a:tc>
                  <a:txBody>
                    <a:bodyPr/>
                    <a:lstStyle/>
                    <a:p>
                      <a:pPr algn="ctr"/>
                      <a:r>
                        <a:rPr kumimoji="1" lang="ja-JP" altLang="en-US" sz="1400" dirty="0">
                          <a:latin typeface="+mn-ea"/>
                          <a:ea typeface="+mn-ea"/>
                        </a:rPr>
                        <a:t>ケース④</a:t>
                      </a:r>
                    </a:p>
                  </a:txBody>
                  <a:tcPr anchor="ctr"/>
                </a:tc>
                <a:tc>
                  <a:txBody>
                    <a:bodyPr/>
                    <a:lstStyle/>
                    <a:p>
                      <a:pPr algn="ctr"/>
                      <a:r>
                        <a:rPr kumimoji="1" lang="en-US" altLang="ja-JP" sz="1400" dirty="0">
                          <a:latin typeface="+mn-ea"/>
                          <a:ea typeface="+mn-ea"/>
                        </a:rPr>
                        <a:t>43</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63300</a:t>
                      </a:r>
                      <a:r>
                        <a:rPr kumimoji="1" lang="ja-JP" altLang="en-US" sz="1400" dirty="0">
                          <a:latin typeface="+mn-ea"/>
                          <a:ea typeface="+mn-ea"/>
                        </a:rPr>
                        <a:t>件</a:t>
                      </a:r>
                    </a:p>
                  </a:txBody>
                  <a:tcPr anchor="ctr"/>
                </a:tc>
                <a:tc>
                  <a:txBody>
                    <a:bodyPr/>
                    <a:lstStyle/>
                    <a:p>
                      <a:pPr algn="ctr"/>
                      <a:r>
                        <a:rPr kumimoji="1" lang="en-US" altLang="ja-JP" sz="1400" dirty="0">
                          <a:latin typeface="+mn-ea"/>
                          <a:ea typeface="+mn-ea"/>
                        </a:rPr>
                        <a:t>9</a:t>
                      </a:r>
                      <a:r>
                        <a:rPr kumimoji="1" lang="ja-JP" altLang="en-US" sz="1400" dirty="0">
                          <a:latin typeface="+mn-ea"/>
                          <a:ea typeface="+mn-ea"/>
                        </a:rPr>
                        <a:t>個</a:t>
                      </a:r>
                    </a:p>
                  </a:txBody>
                  <a:tcPr anchor="ctr"/>
                </a:tc>
                <a:tc>
                  <a:txBody>
                    <a:bodyPr/>
                    <a:lstStyle/>
                    <a:p>
                      <a:pPr algn="ctr"/>
                      <a:r>
                        <a:rPr kumimoji="1" lang="en-US" altLang="ja-JP" sz="1400" dirty="0">
                          <a:latin typeface="+mn-ea"/>
                          <a:ea typeface="+mn-ea"/>
                        </a:rPr>
                        <a:t>28</a:t>
                      </a:r>
                      <a:r>
                        <a:rPr kumimoji="1" lang="ja-JP" altLang="en-US" sz="1400" dirty="0">
                          <a:latin typeface="+mn-ea"/>
                          <a:ea typeface="+mn-ea"/>
                        </a:rPr>
                        <a:t>秒／</a:t>
                      </a:r>
                      <a:r>
                        <a:rPr kumimoji="1" lang="en-US" altLang="ja-JP" sz="1400" dirty="0">
                          <a:latin typeface="+mn-ea"/>
                          <a:ea typeface="+mn-ea"/>
                        </a:rPr>
                        <a:t>59</a:t>
                      </a:r>
                      <a:r>
                        <a:rPr kumimoji="1" lang="ja-JP" altLang="en-US" sz="1400" dirty="0">
                          <a:latin typeface="+mn-ea"/>
                          <a:ea typeface="+mn-ea"/>
                        </a:rPr>
                        <a:t>秒</a:t>
                      </a:r>
                      <a:endParaRPr kumimoji="1" lang="en-US" altLang="ja-JP" sz="1400" dirty="0">
                        <a:latin typeface="+mn-ea"/>
                        <a:ea typeface="+mn-ea"/>
                      </a:endParaRPr>
                    </a:p>
                  </a:txBody>
                  <a:tcPr anchor="ctr"/>
                </a:tc>
                <a:extLst>
                  <a:ext uri="{0D108BD9-81ED-4DB2-BD59-A6C34878D82A}">
                    <a16:rowId xmlns:a16="http://schemas.microsoft.com/office/drawing/2014/main" val="439522456"/>
                  </a:ext>
                </a:extLst>
              </a:tr>
            </a:tbl>
          </a:graphicData>
        </a:graphic>
      </p:graphicFrame>
      <p:sp>
        <p:nvSpPr>
          <p:cNvPr id="8" name="テキスト ボックス 7">
            <a:extLst>
              <a:ext uri="{FF2B5EF4-FFF2-40B4-BE49-F238E27FC236}">
                <a16:creationId xmlns:a16="http://schemas.microsoft.com/office/drawing/2014/main" id="{0170BBFC-61CD-3D32-738E-BFAEB83D7C46}"/>
              </a:ext>
            </a:extLst>
          </p:cNvPr>
          <p:cNvSpPr txBox="1"/>
          <p:nvPr/>
        </p:nvSpPr>
        <p:spPr>
          <a:xfrm>
            <a:off x="257493" y="1770688"/>
            <a:ext cx="8498840" cy="523220"/>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参考</a:t>
            </a:r>
            <a:r>
              <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プラグインの設定内容と所要時間の一例</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400" dirty="0">
                <a:latin typeface="BIZ UDPゴシック" panose="020B0400000000000000" pitchFamily="50" charset="-128"/>
                <a:ea typeface="BIZ UDPゴシック" panose="020B0400000000000000" pitchFamily="50" charset="-128"/>
                <a:cs typeface="Meiryo UI" panose="020B0604030504040204" pitchFamily="50" charset="-128"/>
              </a:rPr>
              <a:t>所要時間は実際にご利用になる環境によって異なりますので、目安としてご参照ください。</a:t>
            </a:r>
            <a:endParaRPr lang="en-US" altLang="ja-JP" sz="14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047047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AA3FBA3-62E7-683D-5A18-0D06E45C5C8F}"/>
              </a:ext>
            </a:extLst>
          </p:cNvPr>
          <p:cNvSpPr txBox="1"/>
          <p:nvPr/>
        </p:nvSpPr>
        <p:spPr>
          <a:xfrm>
            <a:off x="2224087" y="4247284"/>
            <a:ext cx="6243636" cy="1984261"/>
          </a:xfrm>
          <a:prstGeom prst="rect">
            <a:avLst/>
          </a:prstGeom>
          <a:noFill/>
        </p:spPr>
        <p:txBody>
          <a:bodyPr wrap="square" rtlCol="0">
            <a:spAutoFit/>
          </a:bodyPr>
          <a:lstStyle/>
          <a:p>
            <a:pPr algn="ctr">
              <a:lnSpc>
                <a:spcPct val="150000"/>
              </a:lnSpc>
            </a:pPr>
            <a:r>
              <a:rPr kumimoji="1" lang="en-US" altLang="ja-JP" sz="1800" b="1" dirty="0">
                <a:latin typeface="BIZ UDPゴシック" panose="020B0400000000000000" pitchFamily="50" charset="-128"/>
                <a:ea typeface="BIZ UDPゴシック" panose="020B0400000000000000" pitchFamily="50" charset="-128"/>
              </a:rPr>
              <a:t>&lt;</a:t>
            </a:r>
            <a:r>
              <a:rPr kumimoji="1" lang="ja-JP" altLang="en-US" sz="1800" b="1" dirty="0">
                <a:latin typeface="BIZ UDPゴシック" panose="020B0400000000000000" pitchFamily="50" charset="-128"/>
                <a:ea typeface="BIZ UDPゴシック" panose="020B0400000000000000" pitchFamily="50" charset="-128"/>
              </a:rPr>
              <a:t>製品に関するお問合せはこちらまで</a:t>
            </a:r>
            <a:r>
              <a:rPr kumimoji="1" lang="en-US" altLang="ja-JP" sz="1800" b="1" dirty="0">
                <a:latin typeface="BIZ UDPゴシック" panose="020B0400000000000000" pitchFamily="50" charset="-128"/>
                <a:ea typeface="BIZ UDPゴシック" panose="020B0400000000000000" pitchFamily="50" charset="-128"/>
              </a:rPr>
              <a:t>&gt;</a:t>
            </a:r>
          </a:p>
          <a:p>
            <a:pPr algn="ctr">
              <a:lnSpc>
                <a:spcPct val="150000"/>
              </a:lnSpc>
            </a:pPr>
            <a:r>
              <a:rPr lang="ja-JP" altLang="en-US" sz="1600" dirty="0">
                <a:latin typeface="BIZ UDPゴシック" panose="020B0400000000000000" pitchFamily="50" charset="-128"/>
                <a:ea typeface="BIZ UDPゴシック" panose="020B0400000000000000" pitchFamily="50" charset="-128"/>
              </a:rPr>
              <a:t>キャップクラウド株式会社</a:t>
            </a:r>
            <a:endParaRPr lang="en-US" altLang="ja-JP" sz="16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160-0022 </a:t>
            </a:r>
            <a:r>
              <a:rPr lang="ja-JP" altLang="en-US" sz="1200" dirty="0">
                <a:latin typeface="BIZ UDPゴシック" panose="020B0400000000000000" pitchFamily="50" charset="-128"/>
                <a:ea typeface="BIZ UDPゴシック" panose="020B0400000000000000" pitchFamily="50" charset="-128"/>
              </a:rPr>
              <a:t>東京都新宿区新宿</a:t>
            </a:r>
            <a:r>
              <a:rPr lang="en-US" altLang="ja-JP" sz="1200" dirty="0">
                <a:latin typeface="BIZ UDPゴシック" panose="020B0400000000000000" pitchFamily="50" charset="-128"/>
                <a:ea typeface="BIZ UDPゴシック" panose="020B0400000000000000" pitchFamily="50" charset="-128"/>
              </a:rPr>
              <a:t>3-5-6</a:t>
            </a:r>
            <a:r>
              <a:rPr lang="ja-JP" altLang="en-US" sz="1200" dirty="0">
                <a:latin typeface="BIZ UDPゴシック" panose="020B0400000000000000" pitchFamily="50" charset="-128"/>
                <a:ea typeface="BIZ UDPゴシック" panose="020B0400000000000000" pitchFamily="50" charset="-128"/>
              </a:rPr>
              <a:t>　キュープラザ新宿三丁目</a:t>
            </a:r>
            <a:endParaRPr lang="en-US" altLang="ja-JP" sz="1200" dirty="0">
              <a:latin typeface="BIZ UDPゴシック" panose="020B0400000000000000" pitchFamily="50" charset="-128"/>
              <a:ea typeface="BIZ UDPゴシック" panose="020B0400000000000000" pitchFamily="50" charset="-128"/>
            </a:endParaRPr>
          </a:p>
          <a:p>
            <a:pPr algn="ctr">
              <a:lnSpc>
                <a:spcPct val="150000"/>
              </a:lnSpc>
            </a:pPr>
            <a:r>
              <a:rPr lang="ja-JP" altLang="en-US" sz="1400" dirty="0">
                <a:latin typeface="BIZ UDPゴシック" panose="020B0400000000000000" pitchFamily="50" charset="-128"/>
                <a:ea typeface="BIZ UDPゴシック" panose="020B0400000000000000" pitchFamily="50" charset="-128"/>
              </a:rPr>
              <a:t>　担当： </a:t>
            </a:r>
            <a:r>
              <a:rPr lang="en-US" altLang="ja-JP" sz="1400" dirty="0">
                <a:latin typeface="BIZ UDPゴシック" panose="020B0400000000000000" pitchFamily="50" charset="-128"/>
                <a:ea typeface="BIZ UDPゴシック" panose="020B0400000000000000" pitchFamily="50" charset="-128"/>
              </a:rPr>
              <a:t>Focus U</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CI</a:t>
            </a:r>
            <a:r>
              <a:rPr lang="ja-JP" altLang="en-US" sz="1400" dirty="0">
                <a:latin typeface="BIZ UDPゴシック" panose="020B0400000000000000" pitchFamily="50" charset="-128"/>
                <a:ea typeface="BIZ UDPゴシック" panose="020B0400000000000000" pitchFamily="50" charset="-128"/>
              </a:rPr>
              <a:t>事業） サポート担当</a:t>
            </a:r>
            <a:endParaRPr kumimoji="1" lang="en-US" altLang="ja-JP" sz="1400"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1200" dirty="0">
                <a:latin typeface="BIZ UDPゴシック" panose="020B0400000000000000" pitchFamily="50" charset="-128"/>
                <a:ea typeface="BIZ UDPゴシック" panose="020B0400000000000000" pitchFamily="50" charset="-128"/>
              </a:rPr>
              <a:t>メール</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support@focus-u.jp</a:t>
            </a:r>
            <a:r>
              <a:rPr lang="ja-JP" altLang="en-US"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電話： </a:t>
            </a:r>
            <a:r>
              <a:rPr lang="en-US" altLang="ja-JP" sz="1200" dirty="0">
                <a:latin typeface="BIZ UDPゴシック" panose="020B0400000000000000" pitchFamily="50" charset="-128"/>
                <a:ea typeface="BIZ UDPゴシック" panose="020B0400000000000000" pitchFamily="50" charset="-128"/>
              </a:rPr>
              <a:t>03-6824-1007</a:t>
            </a:r>
          </a:p>
          <a:p>
            <a:pPr algn="ctr">
              <a:lnSpc>
                <a:spcPct val="150000"/>
              </a:lnSpc>
            </a:pPr>
            <a:r>
              <a:rPr kumimoji="1" lang="ja-JP" altLang="en-US" sz="1200" dirty="0">
                <a:latin typeface="BIZ UDPゴシック" panose="020B0400000000000000" pitchFamily="50" charset="-128"/>
                <a:ea typeface="BIZ UDPゴシック" panose="020B0400000000000000" pitchFamily="50" charset="-128"/>
              </a:rPr>
              <a:t>受付時間： </a:t>
            </a:r>
            <a:r>
              <a:rPr lang="ja-JP" altLang="en-US" sz="1200" dirty="0">
                <a:latin typeface="BIZ UDPゴシック" panose="020B0400000000000000" pitchFamily="50" charset="-128"/>
                <a:ea typeface="BIZ UDPゴシック" panose="020B0400000000000000" pitchFamily="50" charset="-128"/>
              </a:rPr>
              <a:t>平日</a:t>
            </a:r>
            <a:r>
              <a:rPr lang="en-US" altLang="ja-JP" sz="1200" dirty="0">
                <a:latin typeface="BIZ UDPゴシック" panose="020B0400000000000000" pitchFamily="50" charset="-128"/>
                <a:ea typeface="BIZ UDPゴシック" panose="020B0400000000000000" pitchFamily="50" charset="-128"/>
              </a:rPr>
              <a:t>9:30</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12:00</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13:00</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17:30</a:t>
            </a:r>
            <a:r>
              <a:rPr lang="ja-JP" altLang="en-US" sz="1200" dirty="0">
                <a:latin typeface="BIZ UDPゴシック" panose="020B0400000000000000" pitchFamily="50" charset="-128"/>
                <a:ea typeface="BIZ UDPゴシック" panose="020B0400000000000000" pitchFamily="50" charset="-128"/>
              </a:rPr>
              <a:t>（土日・祝日、当社指定休日を除く）</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87EC92E3-BFCC-355C-B2EF-581CB60F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588" y="3059837"/>
            <a:ext cx="2856635" cy="720000"/>
          </a:xfrm>
          <a:prstGeom prst="rect">
            <a:avLst/>
          </a:prstGeom>
        </p:spPr>
      </p:pic>
    </p:spTree>
    <p:extLst>
      <p:ext uri="{BB962C8B-B14F-4D97-AF65-F5344CB8AC3E}">
        <p14:creationId xmlns:p14="http://schemas.microsoft.com/office/powerpoint/2010/main" val="72744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5E6D5C-E91F-47F8-BBD4-94898A7BDE40}"/>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目次</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7BD5155-286D-E37E-C0BB-D963976951FB}"/>
              </a:ext>
            </a:extLst>
          </p:cNvPr>
          <p:cNvSpPr txBox="1"/>
          <p:nvPr/>
        </p:nvSpPr>
        <p:spPr>
          <a:xfrm>
            <a:off x="448886" y="624378"/>
            <a:ext cx="5982393" cy="1430263"/>
          </a:xfrm>
          <a:prstGeom prst="rect">
            <a:avLst/>
          </a:prstGeom>
          <a:noFill/>
        </p:spPr>
        <p:txBody>
          <a:bodyPr wrap="square" rtlCol="0">
            <a:spAutoFit/>
          </a:bodyPr>
          <a:lstStyle/>
          <a:p>
            <a:pPr>
              <a:lnSpc>
                <a:spcPct val="150000"/>
              </a:lnSpc>
            </a:pPr>
            <a:r>
              <a:rPr lang="ja-JP" altLang="en-US" sz="1200" dirty="0">
                <a:latin typeface="BIZ UDPゴシック" panose="020B0400000000000000" pitchFamily="50" charset="-128"/>
                <a:ea typeface="BIZ UDPゴシック" panose="020B0400000000000000" pitchFamily="50" charset="-128"/>
              </a:rPr>
              <a:t>１．プラグイン概要</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P4</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5	</a:t>
            </a:r>
          </a:p>
          <a:p>
            <a:pPr>
              <a:lnSpc>
                <a:spcPct val="150000"/>
              </a:lnSpc>
            </a:pPr>
            <a:r>
              <a:rPr lang="ja-JP" altLang="en-US" sz="1200" dirty="0">
                <a:latin typeface="BIZ UDPゴシック" panose="020B0400000000000000" pitchFamily="50" charset="-128"/>
                <a:ea typeface="BIZ UDPゴシック" panose="020B0400000000000000" pitchFamily="50" charset="-128"/>
              </a:rPr>
              <a:t>２．プラグイン設定方法</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P6</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13</a:t>
            </a:r>
          </a:p>
          <a:p>
            <a:pPr>
              <a:lnSpc>
                <a:spcPct val="150000"/>
              </a:lnSpc>
            </a:pPr>
            <a:r>
              <a:rPr lang="ja-JP" altLang="en-US" sz="1200" dirty="0">
                <a:latin typeface="BIZ UDPゴシック" panose="020B0400000000000000" pitchFamily="50" charset="-128"/>
                <a:ea typeface="BIZ UDPゴシック" panose="020B0400000000000000" pitchFamily="50" charset="-128"/>
              </a:rPr>
              <a:t>３．プラグイン設定運用環境反映</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P14</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15</a:t>
            </a:r>
          </a:p>
          <a:p>
            <a:pPr>
              <a:lnSpc>
                <a:spcPct val="150000"/>
              </a:lnSpc>
            </a:pPr>
            <a:r>
              <a:rPr lang="en-US" altLang="ja-JP" sz="1200" dirty="0">
                <a:latin typeface="BIZ UDPゴシック" panose="020B0400000000000000" pitchFamily="50" charset="-128"/>
                <a:ea typeface="BIZ UDPゴシック" panose="020B0400000000000000" pitchFamily="50" charset="-128"/>
              </a:rPr>
              <a:t>4</a:t>
            </a:r>
            <a:r>
              <a:rPr lang="ja-JP" altLang="en-US" sz="1200" dirty="0">
                <a:latin typeface="BIZ UDPゴシック" panose="020B0400000000000000" pitchFamily="50" charset="-128"/>
                <a:ea typeface="BIZ UDPゴシック" panose="020B0400000000000000" pitchFamily="50" charset="-128"/>
              </a:rPr>
              <a:t>．設定内容のインポートとエクスポート</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P16</a:t>
            </a:r>
            <a:br>
              <a:rPr lang="en-US" altLang="ja-JP" sz="1200" dirty="0">
                <a:latin typeface="BIZ UDPゴシック" panose="020B0400000000000000" pitchFamily="50" charset="-128"/>
                <a:ea typeface="BIZ UDPゴシック" panose="020B0400000000000000" pitchFamily="50" charset="-128"/>
              </a:rPr>
            </a:b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．使用上の注意</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P17</a:t>
            </a:r>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21</a:t>
            </a:r>
          </a:p>
        </p:txBody>
      </p:sp>
    </p:spTree>
    <p:extLst>
      <p:ext uri="{BB962C8B-B14F-4D97-AF65-F5344CB8AC3E}">
        <p14:creationId xmlns:p14="http://schemas.microsoft.com/office/powerpoint/2010/main" val="4011593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9AEE4C4-1FD1-E325-06CA-D22827307AAA}"/>
              </a:ext>
            </a:extLst>
          </p:cNvPr>
          <p:cNvPicPr>
            <a:picLocks noChangeAspect="1"/>
          </p:cNvPicPr>
          <p:nvPr/>
        </p:nvPicPr>
        <p:blipFill>
          <a:blip r:embed="rId2"/>
          <a:srcRect t="980" r="204" b="18951"/>
          <a:stretch/>
        </p:blipFill>
        <p:spPr>
          <a:xfrm>
            <a:off x="257493" y="1294027"/>
            <a:ext cx="9953307" cy="3653894"/>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プラグイン概要</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4CFAB3C4-4E29-068B-1073-6F1A2047AEE6}"/>
              </a:ext>
            </a:extLst>
          </p:cNvPr>
          <p:cNvSpPr txBox="1"/>
          <p:nvPr/>
        </p:nvSpPr>
        <p:spPr>
          <a:xfrm>
            <a:off x="257492" y="1014298"/>
            <a:ext cx="4009708" cy="276999"/>
          </a:xfrm>
          <a:prstGeom prst="rect">
            <a:avLst/>
          </a:prstGeom>
          <a:noFill/>
        </p:spPr>
        <p:txBody>
          <a:bodyPr wrap="square">
            <a:spAutoFit/>
          </a:bodyPr>
          <a:lstStyle/>
          <a:p>
            <a:r>
              <a:rPr lang="ja-JP" altLang="en-US" sz="1200" dirty="0">
                <a:solidFill>
                  <a:srgbClr val="000000"/>
                </a:solidFill>
                <a:latin typeface="BIZ UDPゴシック" panose="020B0400000000000000" pitchFamily="50" charset="-128"/>
                <a:ea typeface="BIZ UDPゴシック" panose="020B0400000000000000" pitchFamily="50" charset="-128"/>
              </a:rPr>
              <a:t>▼プラグイン適用アプリ　一覧画面（カスタマイズビュー）</a:t>
            </a:r>
            <a:endParaRPr lang="ja-JP" altLang="en-US" sz="1200" dirty="0"/>
          </a:p>
        </p:txBody>
      </p:sp>
      <p:sp>
        <p:nvSpPr>
          <p:cNvPr id="18" name="テキスト ボックス 17">
            <a:extLst>
              <a:ext uri="{FF2B5EF4-FFF2-40B4-BE49-F238E27FC236}">
                <a16:creationId xmlns:a16="http://schemas.microsoft.com/office/drawing/2014/main" id="{89292853-1D6F-A268-4400-F9E8143FE83D}"/>
              </a:ext>
            </a:extLst>
          </p:cNvPr>
          <p:cNvSpPr txBox="1"/>
          <p:nvPr/>
        </p:nvSpPr>
        <p:spPr>
          <a:xfrm>
            <a:off x="4208779" y="6930163"/>
            <a:ext cx="1520953" cy="276999"/>
          </a:xfrm>
          <a:prstGeom prst="rect">
            <a:avLst/>
          </a:prstGeom>
          <a:noFill/>
        </p:spPr>
        <p:txBody>
          <a:bodyPr wrap="square">
            <a:spAutoFit/>
          </a:bodyPr>
          <a:lstStyle/>
          <a:p>
            <a:r>
              <a:rPr lang="ja-JP" altLang="en-US" sz="1200" dirty="0">
                <a:solidFill>
                  <a:srgbClr val="000000"/>
                </a:solidFill>
                <a:latin typeface="BIZ UDPゴシック" panose="020B0400000000000000" pitchFamily="50" charset="-128"/>
                <a:ea typeface="BIZ UDPゴシック" panose="020B0400000000000000" pitchFamily="50" charset="-128"/>
              </a:rPr>
              <a:t>◀ レコード詳細画面</a:t>
            </a:r>
            <a:endParaRPr lang="ja-JP" altLang="en-US" sz="1200" dirty="0"/>
          </a:p>
        </p:txBody>
      </p:sp>
      <p:sp>
        <p:nvSpPr>
          <p:cNvPr id="29" name="テキスト ボックス 28">
            <a:extLst>
              <a:ext uri="{FF2B5EF4-FFF2-40B4-BE49-F238E27FC236}">
                <a16:creationId xmlns:a16="http://schemas.microsoft.com/office/drawing/2014/main" id="{48193F03-861C-DBAF-3C52-6EE157E901A0}"/>
              </a:ext>
            </a:extLst>
          </p:cNvPr>
          <p:cNvSpPr txBox="1"/>
          <p:nvPr/>
        </p:nvSpPr>
        <p:spPr>
          <a:xfrm>
            <a:off x="299708" y="4997442"/>
            <a:ext cx="1368000" cy="276999"/>
          </a:xfrm>
          <a:prstGeom prst="rect">
            <a:avLst/>
          </a:prstGeom>
          <a:solidFill>
            <a:srgbClr val="C0504D"/>
          </a:solidFill>
        </p:spPr>
        <p:txBody>
          <a:bodyPr wrap="square">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通常のフィールド</a:t>
            </a:r>
            <a:endParaRPr lang="ja-JP" altLang="en-US" sz="1200" b="1" dirty="0">
              <a:solidFill>
                <a:schemeClr val="bg1"/>
              </a:solidFill>
            </a:endParaRPr>
          </a:p>
        </p:txBody>
      </p:sp>
      <p:sp>
        <p:nvSpPr>
          <p:cNvPr id="8" name="テキスト ボックス 7">
            <a:extLst>
              <a:ext uri="{FF2B5EF4-FFF2-40B4-BE49-F238E27FC236}">
                <a16:creationId xmlns:a16="http://schemas.microsoft.com/office/drawing/2014/main" id="{7ECA5D09-D84D-46E8-C534-4C06C8D62BDD}"/>
              </a:ext>
            </a:extLst>
          </p:cNvPr>
          <p:cNvSpPr txBox="1"/>
          <p:nvPr/>
        </p:nvSpPr>
        <p:spPr>
          <a:xfrm>
            <a:off x="242234" y="540691"/>
            <a:ext cx="9496107" cy="461665"/>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アプリの一覧画面（カスタマイズビュー）上に、関連レコード一覧のデータを表示することができます。</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画面内に複数の関連レコード一覧のデータを並べて表示することも可能です。さらに、表示したデータは</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CSV</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ファイルに出力することができます。</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070FECED-B5D4-CB7C-0EB4-25618DF61898}"/>
              </a:ext>
            </a:extLst>
          </p:cNvPr>
          <p:cNvPicPr>
            <a:picLocks noChangeAspect="1"/>
          </p:cNvPicPr>
          <p:nvPr/>
        </p:nvPicPr>
        <p:blipFill rotWithShape="1">
          <a:blip r:embed="rId3"/>
          <a:srcRect t="225" r="3617" b="-1"/>
          <a:stretch/>
        </p:blipFill>
        <p:spPr>
          <a:xfrm>
            <a:off x="257492" y="5311368"/>
            <a:ext cx="3941127" cy="1887533"/>
          </a:xfrm>
          <a:prstGeom prst="rect">
            <a:avLst/>
          </a:prstGeom>
          <a:ln>
            <a:solidFill>
              <a:schemeClr val="bg1">
                <a:lumMod val="75000"/>
              </a:schemeClr>
            </a:solidFill>
          </a:ln>
        </p:spPr>
      </p:pic>
      <p:sp>
        <p:nvSpPr>
          <p:cNvPr id="53" name="左大かっこ 52">
            <a:extLst>
              <a:ext uri="{FF2B5EF4-FFF2-40B4-BE49-F238E27FC236}">
                <a16:creationId xmlns:a16="http://schemas.microsoft.com/office/drawing/2014/main" id="{1E2C8B6A-D02A-6051-F6A8-5C4081F8B287}"/>
              </a:ext>
            </a:extLst>
          </p:cNvPr>
          <p:cNvSpPr/>
          <p:nvPr/>
        </p:nvSpPr>
        <p:spPr>
          <a:xfrm rot="16200000">
            <a:off x="2077906" y="3044211"/>
            <a:ext cx="99942" cy="3600000"/>
          </a:xfrm>
          <a:prstGeom prst="leftBracket">
            <a:avLst>
              <a:gd name="adj" fmla="val 76259"/>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左大かっこ 57">
            <a:extLst>
              <a:ext uri="{FF2B5EF4-FFF2-40B4-BE49-F238E27FC236}">
                <a16:creationId xmlns:a16="http://schemas.microsoft.com/office/drawing/2014/main" id="{509AB6A3-EB91-E412-4670-035E3C5D3E34}"/>
              </a:ext>
            </a:extLst>
          </p:cNvPr>
          <p:cNvSpPr/>
          <p:nvPr/>
        </p:nvSpPr>
        <p:spPr>
          <a:xfrm rot="16200000">
            <a:off x="8659265" y="3368212"/>
            <a:ext cx="99942" cy="2952000"/>
          </a:xfrm>
          <a:prstGeom prst="leftBracket">
            <a:avLst>
              <a:gd name="adj" fmla="val 76259"/>
            </a:avLst>
          </a:prstGeom>
          <a:ln w="28575">
            <a:solidFill>
              <a:srgbClr val="009249"/>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9" name="左大かっこ 58">
            <a:extLst>
              <a:ext uri="{FF2B5EF4-FFF2-40B4-BE49-F238E27FC236}">
                <a16:creationId xmlns:a16="http://schemas.microsoft.com/office/drawing/2014/main" id="{7A1C4C31-62A1-4AF8-E55D-E3BA48428402}"/>
              </a:ext>
            </a:extLst>
          </p:cNvPr>
          <p:cNvSpPr/>
          <p:nvPr/>
        </p:nvSpPr>
        <p:spPr>
          <a:xfrm rot="16200000">
            <a:off x="5528411" y="3278211"/>
            <a:ext cx="101204" cy="3132000"/>
          </a:xfrm>
          <a:prstGeom prst="leftBracket">
            <a:avLst>
              <a:gd name="adj" fmla="val 76259"/>
            </a:avLst>
          </a:prstGeom>
          <a:ln w="28575">
            <a:solidFill>
              <a:srgbClr val="009249"/>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 name="直線矢印コネクタ 5">
            <a:extLst>
              <a:ext uri="{FF2B5EF4-FFF2-40B4-BE49-F238E27FC236}">
                <a16:creationId xmlns:a16="http://schemas.microsoft.com/office/drawing/2014/main" id="{8C0F47A6-17CC-69C4-07DB-7DABF10A2EE3}"/>
              </a:ext>
            </a:extLst>
          </p:cNvPr>
          <p:cNvCxnSpPr>
            <a:cxnSpLocks/>
            <a:endCxn id="59" idx="1"/>
          </p:cNvCxnSpPr>
          <p:nvPr/>
        </p:nvCxnSpPr>
        <p:spPr>
          <a:xfrm flipV="1">
            <a:off x="5579013" y="4894813"/>
            <a:ext cx="0" cy="1607587"/>
          </a:xfrm>
          <a:prstGeom prst="straightConnector1">
            <a:avLst/>
          </a:prstGeom>
          <a:ln w="28575">
            <a:solidFill>
              <a:srgbClr val="009249"/>
            </a:solidFill>
            <a:tailEnd type="triangle"/>
          </a:ln>
        </p:spPr>
        <p:style>
          <a:lnRef idx="1">
            <a:schemeClr val="accent1"/>
          </a:lnRef>
          <a:fillRef idx="0">
            <a:schemeClr val="accent1"/>
          </a:fillRef>
          <a:effectRef idx="0">
            <a:schemeClr val="accent1"/>
          </a:effectRef>
          <a:fontRef idx="minor">
            <a:schemeClr val="tx1"/>
          </a:fontRef>
        </p:style>
      </p:cxnSp>
      <p:cxnSp>
        <p:nvCxnSpPr>
          <p:cNvPr id="10" name="コネクタ: カギ線 9">
            <a:extLst>
              <a:ext uri="{FF2B5EF4-FFF2-40B4-BE49-F238E27FC236}">
                <a16:creationId xmlns:a16="http://schemas.microsoft.com/office/drawing/2014/main" id="{3FCFAB18-96E9-64CE-90AF-ED1B1EDA1D35}"/>
              </a:ext>
            </a:extLst>
          </p:cNvPr>
          <p:cNvCxnSpPr>
            <a:cxnSpLocks/>
            <a:stCxn id="23" idx="3"/>
            <a:endCxn id="58" idx="1"/>
          </p:cNvCxnSpPr>
          <p:nvPr/>
        </p:nvCxnSpPr>
        <p:spPr>
          <a:xfrm flipV="1">
            <a:off x="4018297" y="4894183"/>
            <a:ext cx="4690939" cy="1603180"/>
          </a:xfrm>
          <a:prstGeom prst="bentConnector2">
            <a:avLst/>
          </a:prstGeom>
          <a:ln w="28575">
            <a:solidFill>
              <a:srgbClr val="00924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18486B2-D9C7-FA16-29DC-FBCA23EEF3EE}"/>
              </a:ext>
            </a:extLst>
          </p:cNvPr>
          <p:cNvCxnSpPr>
            <a:cxnSpLocks/>
          </p:cNvCxnSpPr>
          <p:nvPr/>
        </p:nvCxnSpPr>
        <p:spPr>
          <a:xfrm flipV="1">
            <a:off x="1857026" y="4924663"/>
            <a:ext cx="0" cy="378444"/>
          </a:xfrm>
          <a:prstGeom prst="straightConnector1">
            <a:avLst/>
          </a:prstGeom>
          <a:ln w="28575">
            <a:solidFill>
              <a:srgbClr val="C0504D"/>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65D79810-1CEF-F934-49A6-99E004D3D5FC}"/>
              </a:ext>
            </a:extLst>
          </p:cNvPr>
          <p:cNvSpPr/>
          <p:nvPr/>
        </p:nvSpPr>
        <p:spPr bwMode="auto">
          <a:xfrm>
            <a:off x="744220" y="5848074"/>
            <a:ext cx="563880" cy="116840"/>
          </a:xfrm>
          <a:prstGeom prst="rect">
            <a:avLst/>
          </a:prstGeom>
          <a:solidFill>
            <a:srgbClr val="F5F5F5"/>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2" name="四角形: 角を丸くする 21">
            <a:extLst>
              <a:ext uri="{FF2B5EF4-FFF2-40B4-BE49-F238E27FC236}">
                <a16:creationId xmlns:a16="http://schemas.microsoft.com/office/drawing/2014/main" id="{A09DA551-AB31-DED0-77D9-1A4C3523A592}"/>
              </a:ext>
            </a:extLst>
          </p:cNvPr>
          <p:cNvSpPr/>
          <p:nvPr/>
        </p:nvSpPr>
        <p:spPr bwMode="auto">
          <a:xfrm>
            <a:off x="309870" y="5370619"/>
            <a:ext cx="3708428" cy="393116"/>
          </a:xfrm>
          <a:prstGeom prst="roundRect">
            <a:avLst>
              <a:gd name="adj" fmla="val 18249"/>
            </a:avLst>
          </a:prstGeom>
          <a:noFill/>
          <a:ln w="28575">
            <a:solidFill>
              <a:srgbClr val="C0504D"/>
            </a:solidFill>
            <a:prstDash val="solid"/>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3" name="四角形: 角を丸くする 22">
            <a:extLst>
              <a:ext uri="{FF2B5EF4-FFF2-40B4-BE49-F238E27FC236}">
                <a16:creationId xmlns:a16="http://schemas.microsoft.com/office/drawing/2014/main" id="{CB6E961D-7887-0EE3-A77B-A6DF788E6E56}"/>
              </a:ext>
            </a:extLst>
          </p:cNvPr>
          <p:cNvSpPr/>
          <p:nvPr/>
        </p:nvSpPr>
        <p:spPr bwMode="auto">
          <a:xfrm>
            <a:off x="309868" y="5832968"/>
            <a:ext cx="3708429" cy="1328790"/>
          </a:xfrm>
          <a:prstGeom prst="roundRect">
            <a:avLst>
              <a:gd name="adj" fmla="val 8182"/>
            </a:avLst>
          </a:prstGeom>
          <a:noFill/>
          <a:ln w="28575">
            <a:solidFill>
              <a:srgbClr val="009249"/>
            </a:solidFill>
            <a:prstDash val="solid"/>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5" name="正方形/長方形 4">
            <a:extLst>
              <a:ext uri="{FF2B5EF4-FFF2-40B4-BE49-F238E27FC236}">
                <a16:creationId xmlns:a16="http://schemas.microsoft.com/office/drawing/2014/main" id="{256CA993-CE82-1FDA-E0F8-3A943B33EEDA}"/>
              </a:ext>
            </a:extLst>
          </p:cNvPr>
          <p:cNvSpPr/>
          <p:nvPr/>
        </p:nvSpPr>
        <p:spPr bwMode="auto">
          <a:xfrm>
            <a:off x="993868" y="6561794"/>
            <a:ext cx="563880" cy="116840"/>
          </a:xfrm>
          <a:prstGeom prst="rect">
            <a:avLst/>
          </a:prstGeom>
          <a:solidFill>
            <a:srgbClr val="F5F5F5"/>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0" name="テキスト ボックス 29">
            <a:extLst>
              <a:ext uri="{FF2B5EF4-FFF2-40B4-BE49-F238E27FC236}">
                <a16:creationId xmlns:a16="http://schemas.microsoft.com/office/drawing/2014/main" id="{87E2465C-6EA2-DE0A-F401-E1E2B6BDFB93}"/>
              </a:ext>
            </a:extLst>
          </p:cNvPr>
          <p:cNvSpPr txBox="1"/>
          <p:nvPr/>
        </p:nvSpPr>
        <p:spPr>
          <a:xfrm>
            <a:off x="7227187" y="5078722"/>
            <a:ext cx="1368000" cy="276999"/>
          </a:xfrm>
          <a:prstGeom prst="rect">
            <a:avLst/>
          </a:prstGeom>
          <a:solidFill>
            <a:srgbClr val="009249"/>
          </a:solidFill>
        </p:spPr>
        <p:txBody>
          <a:bodyPr wrap="square">
            <a:spAutoFit/>
          </a:bodyPr>
          <a:lstStyle/>
          <a:p>
            <a:r>
              <a:rPr lang="ja-JP" altLang="en-US" sz="1200" b="1" dirty="0">
                <a:solidFill>
                  <a:schemeClr val="bg1"/>
                </a:solidFill>
                <a:latin typeface="BIZ UDPゴシック" panose="020B0400000000000000" pitchFamily="50" charset="-128"/>
                <a:ea typeface="BIZ UDPゴシック" panose="020B0400000000000000" pitchFamily="50" charset="-128"/>
              </a:rPr>
              <a:t>関連レコード一覧</a:t>
            </a:r>
            <a:endParaRPr lang="ja-JP" altLang="en-US" sz="1200" b="1" dirty="0">
              <a:solidFill>
                <a:schemeClr val="bg1"/>
              </a:solidFill>
            </a:endParaRPr>
          </a:p>
        </p:txBody>
      </p:sp>
      <p:pic>
        <p:nvPicPr>
          <p:cNvPr id="24" name="図 23">
            <a:extLst>
              <a:ext uri="{FF2B5EF4-FFF2-40B4-BE49-F238E27FC236}">
                <a16:creationId xmlns:a16="http://schemas.microsoft.com/office/drawing/2014/main" id="{924B6A66-D398-106F-8910-911CDF74E71C}"/>
              </a:ext>
            </a:extLst>
          </p:cNvPr>
          <p:cNvPicPr>
            <a:picLocks noChangeAspect="1"/>
          </p:cNvPicPr>
          <p:nvPr/>
        </p:nvPicPr>
        <p:blipFill>
          <a:blip r:embed="rId4"/>
          <a:srcRect l="436" t="3738" b="10485"/>
          <a:stretch/>
        </p:blipFill>
        <p:spPr>
          <a:xfrm>
            <a:off x="3990974" y="4023361"/>
            <a:ext cx="6194425" cy="292422"/>
          </a:xfrm>
          <a:prstGeom prst="rect">
            <a:avLst/>
          </a:prstGeom>
        </p:spPr>
      </p:pic>
    </p:spTree>
    <p:extLst>
      <p:ext uri="{BB962C8B-B14F-4D97-AF65-F5344CB8AC3E}">
        <p14:creationId xmlns:p14="http://schemas.microsoft.com/office/powerpoint/2010/main" val="314440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6BBB207-78D6-BB2C-A027-C1D278204075}"/>
              </a:ext>
            </a:extLst>
          </p:cNvPr>
          <p:cNvPicPr>
            <a:picLocks noChangeAspect="1"/>
          </p:cNvPicPr>
          <p:nvPr/>
        </p:nvPicPr>
        <p:blipFill>
          <a:blip r:embed="rId2"/>
          <a:srcRect t="-7650" r="204" b="12291"/>
          <a:stretch/>
        </p:blipFill>
        <p:spPr>
          <a:xfrm>
            <a:off x="240030" y="894080"/>
            <a:ext cx="10108800" cy="4419600"/>
          </a:xfrm>
          <a:prstGeom prst="rect">
            <a:avLst/>
          </a:prstGeom>
          <a:ln>
            <a:solidFill>
              <a:schemeClr val="bg1">
                <a:lumMod val="75000"/>
              </a:schemeClr>
            </a:solidFill>
          </a:ln>
        </p:spPr>
      </p:pic>
      <p:sp>
        <p:nvSpPr>
          <p:cNvPr id="37" name="正方形/長方形 36">
            <a:extLst>
              <a:ext uri="{FF2B5EF4-FFF2-40B4-BE49-F238E27FC236}">
                <a16:creationId xmlns:a16="http://schemas.microsoft.com/office/drawing/2014/main" id="{5CF2D602-BE92-0AAD-5E78-45CC6D6C9879}"/>
              </a:ext>
            </a:extLst>
          </p:cNvPr>
          <p:cNvSpPr/>
          <p:nvPr/>
        </p:nvSpPr>
        <p:spPr bwMode="auto">
          <a:xfrm>
            <a:off x="624840" y="2506980"/>
            <a:ext cx="4290060" cy="594360"/>
          </a:xfrm>
          <a:prstGeom prst="rect">
            <a:avLst/>
          </a:prstGeom>
          <a:solidFill>
            <a:srgbClr val="FFFFFF">
              <a:alpha val="69804"/>
            </a:srgbClr>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pic>
        <p:nvPicPr>
          <p:cNvPr id="23" name="図 22">
            <a:extLst>
              <a:ext uri="{FF2B5EF4-FFF2-40B4-BE49-F238E27FC236}">
                <a16:creationId xmlns:a16="http://schemas.microsoft.com/office/drawing/2014/main" id="{746C049B-8A77-02B2-3E3B-C1E6EBB13B5D}"/>
              </a:ext>
            </a:extLst>
          </p:cNvPr>
          <p:cNvPicPr>
            <a:picLocks noChangeAspect="1"/>
          </p:cNvPicPr>
          <p:nvPr/>
        </p:nvPicPr>
        <p:blipFill>
          <a:blip r:embed="rId3"/>
          <a:srcRect l="436" t="3738" b="10485"/>
          <a:stretch/>
        </p:blipFill>
        <p:spPr>
          <a:xfrm>
            <a:off x="4027802" y="4064000"/>
            <a:ext cx="6297297" cy="297278"/>
          </a:xfrm>
          <a:prstGeom prst="rect">
            <a:avLst/>
          </a:prstGeom>
        </p:spPr>
      </p:pic>
      <p:sp>
        <p:nvSpPr>
          <p:cNvPr id="45" name="二等辺三角形 44">
            <a:extLst>
              <a:ext uri="{FF2B5EF4-FFF2-40B4-BE49-F238E27FC236}">
                <a16:creationId xmlns:a16="http://schemas.microsoft.com/office/drawing/2014/main" id="{361F6512-CEF6-75F3-CDC0-B61A262DA2C2}"/>
              </a:ext>
            </a:extLst>
          </p:cNvPr>
          <p:cNvSpPr/>
          <p:nvPr/>
        </p:nvSpPr>
        <p:spPr bwMode="auto">
          <a:xfrm rot="14097596">
            <a:off x="3401889" y="741278"/>
            <a:ext cx="382988" cy="667005"/>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 name="テキスト ボックス 1">
            <a:extLst>
              <a:ext uri="{FF2B5EF4-FFF2-40B4-BE49-F238E27FC236}">
                <a16:creationId xmlns:a16="http://schemas.microsoft.com/office/drawing/2014/main" id="{A7EA5D83-8078-46B4-B5BE-3C08B15C0EEE}"/>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プラグイン概要</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D3C6B8D-06A0-41D5-869D-BD65B3694D47}"/>
              </a:ext>
            </a:extLst>
          </p:cNvPr>
          <p:cNvSpPr txBox="1"/>
          <p:nvPr/>
        </p:nvSpPr>
        <p:spPr>
          <a:xfrm>
            <a:off x="6860243" y="3358409"/>
            <a:ext cx="3280441" cy="461665"/>
          </a:xfrm>
          <a:prstGeom prst="rect">
            <a:avLst/>
          </a:prstGeom>
          <a:solidFill>
            <a:srgbClr val="FFFFFF">
              <a:alpha val="45882"/>
            </a:srgbClr>
          </a:solid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関連レコードが存在しないレコードは、</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関連レコード一覧部分が空欄で表示されます。</a:t>
            </a:r>
            <a:endParaRPr kumimoji="1" lang="ja-JP" altLang="en-US" sz="1200" dirty="0">
              <a:latin typeface="BIZ UDPゴシック" panose="020B0400000000000000" pitchFamily="50" charset="-128"/>
              <a:ea typeface="BIZ UDPゴシック" panose="020B0400000000000000" pitchFamily="50" charset="-128"/>
            </a:endParaRPr>
          </a:p>
        </p:txBody>
      </p:sp>
      <p:cxnSp>
        <p:nvCxnSpPr>
          <p:cNvPr id="8" name="直線矢印コネクタ 7">
            <a:extLst>
              <a:ext uri="{FF2B5EF4-FFF2-40B4-BE49-F238E27FC236}">
                <a16:creationId xmlns:a16="http://schemas.microsoft.com/office/drawing/2014/main" id="{438CBEDF-FDC6-467F-9BD5-7361FEE531E7}"/>
              </a:ext>
            </a:extLst>
          </p:cNvPr>
          <p:cNvCxnSpPr>
            <a:cxnSpLocks/>
          </p:cNvCxnSpPr>
          <p:nvPr/>
        </p:nvCxnSpPr>
        <p:spPr>
          <a:xfrm flipH="1">
            <a:off x="7465060" y="3081952"/>
            <a:ext cx="147855" cy="282755"/>
          </a:xfrm>
          <a:prstGeom prst="straightConnector1">
            <a:avLst/>
          </a:prstGeom>
          <a:ln w="222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四角形: 角を丸くする 33">
            <a:extLst>
              <a:ext uri="{FF2B5EF4-FFF2-40B4-BE49-F238E27FC236}">
                <a16:creationId xmlns:a16="http://schemas.microsoft.com/office/drawing/2014/main" id="{5CF7068C-5517-47BD-8E7F-2E0B72D40905}"/>
              </a:ext>
            </a:extLst>
          </p:cNvPr>
          <p:cNvSpPr/>
          <p:nvPr/>
        </p:nvSpPr>
        <p:spPr bwMode="auto">
          <a:xfrm>
            <a:off x="4041520" y="4059259"/>
            <a:ext cx="6276670" cy="285391"/>
          </a:xfrm>
          <a:prstGeom prst="roundRect">
            <a:avLst/>
          </a:prstGeom>
          <a:noFill/>
          <a:ln w="25400">
            <a:solidFill>
              <a:srgbClr val="FF0000"/>
            </a:solidFill>
            <a:prstDash val="sysDash"/>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40" name="四角形: 角を丸くする 39">
            <a:extLst>
              <a:ext uri="{FF2B5EF4-FFF2-40B4-BE49-F238E27FC236}">
                <a16:creationId xmlns:a16="http://schemas.microsoft.com/office/drawing/2014/main" id="{BFF2BE72-6CC1-82E1-6600-D963E68569E9}"/>
              </a:ext>
            </a:extLst>
          </p:cNvPr>
          <p:cNvSpPr/>
          <p:nvPr/>
        </p:nvSpPr>
        <p:spPr bwMode="auto">
          <a:xfrm>
            <a:off x="289559" y="3469729"/>
            <a:ext cx="3710941" cy="548890"/>
          </a:xfrm>
          <a:prstGeom prst="roundRect">
            <a:avLst/>
          </a:prstGeom>
          <a:noFill/>
          <a:ln w="25400">
            <a:solidFill>
              <a:srgbClr val="FF0000"/>
            </a:solidFill>
            <a:prstDash val="sysDash"/>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64" name="正方形/長方形 63">
            <a:extLst>
              <a:ext uri="{FF2B5EF4-FFF2-40B4-BE49-F238E27FC236}">
                <a16:creationId xmlns:a16="http://schemas.microsoft.com/office/drawing/2014/main" id="{9ECA8E4E-C679-1C6A-DFF9-E9DDD88E9166}"/>
              </a:ext>
            </a:extLst>
          </p:cNvPr>
          <p:cNvSpPr/>
          <p:nvPr/>
        </p:nvSpPr>
        <p:spPr bwMode="auto">
          <a:xfrm>
            <a:off x="3576101" y="581653"/>
            <a:ext cx="6234933" cy="639771"/>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63" name="テキスト ボックス 62">
            <a:extLst>
              <a:ext uri="{FF2B5EF4-FFF2-40B4-BE49-F238E27FC236}">
                <a16:creationId xmlns:a16="http://schemas.microsoft.com/office/drawing/2014/main" id="{D7611886-D91B-7842-688F-AFFBA45979CC}"/>
              </a:ext>
            </a:extLst>
          </p:cNvPr>
          <p:cNvSpPr txBox="1"/>
          <p:nvPr/>
        </p:nvSpPr>
        <p:spPr>
          <a:xfrm>
            <a:off x="3564437" y="575093"/>
            <a:ext cx="6304931" cy="646331"/>
          </a:xfrm>
          <a:prstGeom prst="rect">
            <a:avLst/>
          </a:prstGeom>
          <a:noFill/>
        </p:spPr>
        <p:txBody>
          <a:bodyPr wrap="square" rtlCol="0">
            <a:spAutoFit/>
          </a:bodyPr>
          <a:lstStyle/>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参考</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一覧表示対象のレコードは</a:t>
            </a:r>
            <a:r>
              <a:rPr lang="en-US" altLang="ja-JP" sz="1200" dirty="0" err="1">
                <a:latin typeface="BIZ UDPゴシック" panose="020B0400000000000000" pitchFamily="50" charset="-128"/>
                <a:ea typeface="BIZ UDPゴシック" panose="020B0400000000000000" pitchFamily="50" charset="-128"/>
              </a:rPr>
              <a:t>kintone</a:t>
            </a:r>
            <a:r>
              <a:rPr lang="ja-JP" altLang="en-US" sz="1200" dirty="0">
                <a:latin typeface="BIZ UDPゴシック" panose="020B0400000000000000" pitchFamily="50" charset="-128"/>
                <a:ea typeface="BIZ UDPゴシック" panose="020B0400000000000000" pitchFamily="50" charset="-128"/>
              </a:rPr>
              <a:t>標準機能にて絞り込みが可能です。</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関連レコード一覧内のフィールドを絞り込み条件に指定した場合、</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その絞り込み条件を満たす関連レコードが</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行以上存在するレコードが一覧に表示されます。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81B204D-608A-8C0D-ECF8-0258644B3AD6}"/>
              </a:ext>
            </a:extLst>
          </p:cNvPr>
          <p:cNvSpPr txBox="1"/>
          <p:nvPr/>
        </p:nvSpPr>
        <p:spPr>
          <a:xfrm>
            <a:off x="257492" y="622104"/>
            <a:ext cx="2526348" cy="276999"/>
          </a:xfrm>
          <a:prstGeom prst="rect">
            <a:avLst/>
          </a:prstGeom>
          <a:noFill/>
        </p:spPr>
        <p:txBody>
          <a:bodyPr wrap="square">
            <a:spAutoFit/>
          </a:bodyPr>
          <a:lstStyle/>
          <a:p>
            <a:r>
              <a:rPr lang="ja-JP" altLang="en-US" sz="1200" b="1" i="0" u="none" strike="noStrike" baseline="0" dirty="0">
                <a:solidFill>
                  <a:srgbClr val="000000"/>
                </a:solidFill>
                <a:latin typeface="BIZ UDPゴシック" panose="020B0400000000000000" pitchFamily="50" charset="-128"/>
                <a:ea typeface="BIZ UDPゴシック" panose="020B0400000000000000" pitchFamily="50" charset="-128"/>
              </a:rPr>
              <a:t>＜操作イメージ＞</a:t>
            </a:r>
            <a:endParaRPr lang="ja-JP" altLang="en-US" sz="1200" dirty="0"/>
          </a:p>
        </p:txBody>
      </p:sp>
      <p:sp>
        <p:nvSpPr>
          <p:cNvPr id="5" name="正方形/長方形 4">
            <a:extLst>
              <a:ext uri="{FF2B5EF4-FFF2-40B4-BE49-F238E27FC236}">
                <a16:creationId xmlns:a16="http://schemas.microsoft.com/office/drawing/2014/main" id="{3832DA15-1FF4-CB92-A72F-07966F6F6BB2}"/>
              </a:ext>
            </a:extLst>
          </p:cNvPr>
          <p:cNvSpPr/>
          <p:nvPr/>
        </p:nvSpPr>
        <p:spPr bwMode="auto">
          <a:xfrm>
            <a:off x="4888964" y="5495507"/>
            <a:ext cx="5439680" cy="1721986"/>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6" name="テキスト ボックス 5">
            <a:extLst>
              <a:ext uri="{FF2B5EF4-FFF2-40B4-BE49-F238E27FC236}">
                <a16:creationId xmlns:a16="http://schemas.microsoft.com/office/drawing/2014/main" id="{1112CC6D-957E-0962-F753-296E71A02327}"/>
              </a:ext>
            </a:extLst>
          </p:cNvPr>
          <p:cNvSpPr txBox="1"/>
          <p:nvPr/>
        </p:nvSpPr>
        <p:spPr>
          <a:xfrm>
            <a:off x="4871007" y="5500303"/>
            <a:ext cx="5604172" cy="461665"/>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参考</a:t>
            </a:r>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ユーザーの利用環境によって、一覧表示箇所の縦幅は異なります。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縦幅を広げたい場合は</a:t>
            </a:r>
            <a:r>
              <a:rPr kumimoji="1" lang="ja-JP" altLang="en-US" sz="1200" dirty="0">
                <a:latin typeface="BIZ UDPゴシック" panose="020B0400000000000000" pitchFamily="50" charset="-128"/>
                <a:ea typeface="BIZ UDPゴシック" panose="020B0400000000000000" pitchFamily="50" charset="-128"/>
              </a:rPr>
              <a:t>ブラウザ拡大比率の調整や全画面表示をお試しください。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C572A26-B4E9-8F46-1659-1A635366F971}"/>
              </a:ext>
            </a:extLst>
          </p:cNvPr>
          <p:cNvSpPr/>
          <p:nvPr/>
        </p:nvSpPr>
        <p:spPr bwMode="auto">
          <a:xfrm>
            <a:off x="4024942" y="1353287"/>
            <a:ext cx="1342405" cy="409375"/>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2" name="テキスト ボックス 11">
            <a:extLst>
              <a:ext uri="{FF2B5EF4-FFF2-40B4-BE49-F238E27FC236}">
                <a16:creationId xmlns:a16="http://schemas.microsoft.com/office/drawing/2014/main" id="{44D1C3BF-9988-B362-E61F-97FC502F1218}"/>
              </a:ext>
            </a:extLst>
          </p:cNvPr>
          <p:cNvSpPr txBox="1"/>
          <p:nvPr/>
        </p:nvSpPr>
        <p:spPr>
          <a:xfrm>
            <a:off x="5329247" y="1365712"/>
            <a:ext cx="352646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一覧の表示内容を</a:t>
            </a:r>
            <a:r>
              <a:rPr kumimoji="1" lang="en-US" altLang="ja-JP" sz="1200" dirty="0">
                <a:latin typeface="BIZ UDPゴシック" panose="020B0400000000000000" pitchFamily="50" charset="-128"/>
                <a:ea typeface="BIZ UDPゴシック" panose="020B0400000000000000" pitchFamily="50" charset="-128"/>
              </a:rPr>
              <a:t>CSV</a:t>
            </a:r>
            <a:r>
              <a:rPr kumimoji="1" lang="ja-JP" altLang="en-US" sz="1200" dirty="0">
                <a:latin typeface="BIZ UDPゴシック" panose="020B0400000000000000" pitchFamily="50" charset="-128"/>
                <a:ea typeface="BIZ UDPゴシック" panose="020B0400000000000000" pitchFamily="50" charset="-128"/>
              </a:rPr>
              <a:t>ファイルに書き出します。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F5AEF123-DF5B-C994-F115-F3CC07F81317}"/>
              </a:ext>
            </a:extLst>
          </p:cNvPr>
          <p:cNvSpPr/>
          <p:nvPr/>
        </p:nvSpPr>
        <p:spPr bwMode="auto">
          <a:xfrm>
            <a:off x="7261859" y="2788252"/>
            <a:ext cx="3056331" cy="285391"/>
          </a:xfrm>
          <a:prstGeom prst="roundRect">
            <a:avLst/>
          </a:prstGeom>
          <a:noFill/>
          <a:ln w="25400">
            <a:solidFill>
              <a:srgbClr val="FF0000"/>
            </a:solidFill>
            <a:prstDash val="sysDash"/>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cxnSp>
        <p:nvCxnSpPr>
          <p:cNvPr id="17" name="直線矢印コネクタ 16">
            <a:extLst>
              <a:ext uri="{FF2B5EF4-FFF2-40B4-BE49-F238E27FC236}">
                <a16:creationId xmlns:a16="http://schemas.microsoft.com/office/drawing/2014/main" id="{E062EBF5-4872-EE1C-A5D2-1DBB6D37E236}"/>
              </a:ext>
            </a:extLst>
          </p:cNvPr>
          <p:cNvCxnSpPr>
            <a:cxnSpLocks/>
          </p:cNvCxnSpPr>
          <p:nvPr/>
        </p:nvCxnSpPr>
        <p:spPr>
          <a:xfrm flipH="1" flipV="1">
            <a:off x="7538720" y="3815271"/>
            <a:ext cx="272463" cy="238908"/>
          </a:xfrm>
          <a:prstGeom prst="straightConnector1">
            <a:avLst/>
          </a:prstGeom>
          <a:ln w="222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9594F146-3039-4B3F-7E57-54C4C7A9DF74}"/>
              </a:ext>
            </a:extLst>
          </p:cNvPr>
          <p:cNvPicPr>
            <a:picLocks noChangeAspect="1"/>
          </p:cNvPicPr>
          <p:nvPr/>
        </p:nvPicPr>
        <p:blipFill>
          <a:blip r:embed="rId4"/>
          <a:stretch>
            <a:fillRect/>
          </a:stretch>
        </p:blipFill>
        <p:spPr>
          <a:xfrm>
            <a:off x="5018506" y="5996668"/>
            <a:ext cx="2370750" cy="1118781"/>
          </a:xfrm>
          <a:prstGeom prst="rect">
            <a:avLst/>
          </a:prstGeom>
        </p:spPr>
      </p:pic>
      <p:pic>
        <p:nvPicPr>
          <p:cNvPr id="38" name="図 37">
            <a:extLst>
              <a:ext uri="{FF2B5EF4-FFF2-40B4-BE49-F238E27FC236}">
                <a16:creationId xmlns:a16="http://schemas.microsoft.com/office/drawing/2014/main" id="{2CE0973B-BCCD-BE3A-7E0B-1CB0EB5772B7}"/>
              </a:ext>
            </a:extLst>
          </p:cNvPr>
          <p:cNvPicPr>
            <a:picLocks noChangeAspect="1"/>
          </p:cNvPicPr>
          <p:nvPr/>
        </p:nvPicPr>
        <p:blipFill rotWithShape="1">
          <a:blip r:embed="rId5"/>
          <a:srcRect b="15112"/>
          <a:stretch/>
        </p:blipFill>
        <p:spPr>
          <a:xfrm>
            <a:off x="7994593" y="5996668"/>
            <a:ext cx="2141097" cy="1118780"/>
          </a:xfrm>
          <a:prstGeom prst="rect">
            <a:avLst/>
          </a:prstGeom>
        </p:spPr>
      </p:pic>
      <p:pic>
        <p:nvPicPr>
          <p:cNvPr id="50" name="図 49">
            <a:extLst>
              <a:ext uri="{FF2B5EF4-FFF2-40B4-BE49-F238E27FC236}">
                <a16:creationId xmlns:a16="http://schemas.microsoft.com/office/drawing/2014/main" id="{FE6BF111-66BB-E195-95CC-9293FA0EA296}"/>
              </a:ext>
            </a:extLst>
          </p:cNvPr>
          <p:cNvPicPr>
            <a:picLocks noChangeAspect="1"/>
          </p:cNvPicPr>
          <p:nvPr/>
        </p:nvPicPr>
        <p:blipFill>
          <a:blip r:embed="rId6"/>
          <a:stretch>
            <a:fillRect/>
          </a:stretch>
        </p:blipFill>
        <p:spPr>
          <a:xfrm>
            <a:off x="8255266" y="1845559"/>
            <a:ext cx="1934485" cy="305142"/>
          </a:xfrm>
          <a:prstGeom prst="rect">
            <a:avLst/>
          </a:prstGeom>
        </p:spPr>
      </p:pic>
      <p:sp>
        <p:nvSpPr>
          <p:cNvPr id="13" name="正方形/長方形 12">
            <a:extLst>
              <a:ext uri="{FF2B5EF4-FFF2-40B4-BE49-F238E27FC236}">
                <a16:creationId xmlns:a16="http://schemas.microsoft.com/office/drawing/2014/main" id="{B8B7F357-D42E-356B-0975-4F95C5A811F5}"/>
              </a:ext>
            </a:extLst>
          </p:cNvPr>
          <p:cNvSpPr/>
          <p:nvPr/>
        </p:nvSpPr>
        <p:spPr bwMode="auto">
          <a:xfrm>
            <a:off x="8367114" y="1938061"/>
            <a:ext cx="1148361" cy="185149"/>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4" name="テキスト ボックス 13">
            <a:extLst>
              <a:ext uri="{FF2B5EF4-FFF2-40B4-BE49-F238E27FC236}">
                <a16:creationId xmlns:a16="http://schemas.microsoft.com/office/drawing/2014/main" id="{48CCE8B0-5C79-E98D-4481-43B842B6D080}"/>
              </a:ext>
            </a:extLst>
          </p:cNvPr>
          <p:cNvSpPr txBox="1"/>
          <p:nvPr/>
        </p:nvSpPr>
        <p:spPr>
          <a:xfrm>
            <a:off x="8147269" y="1666215"/>
            <a:ext cx="2135921" cy="276999"/>
          </a:xfrm>
          <a:prstGeom prst="rect">
            <a:avLst/>
          </a:prstGeom>
          <a:noFill/>
        </p:spPr>
        <p:txBody>
          <a:bodyPr wrap="square">
            <a:spAutoFit/>
          </a:bodyPr>
          <a:lstStyle/>
          <a:p>
            <a:r>
              <a:rPr kumimoji="1" lang="ja-JP" altLang="en-US" sz="1200" dirty="0">
                <a:latin typeface="BIZ UDPゴシック" panose="020B0400000000000000" pitchFamily="50" charset="-128"/>
                <a:ea typeface="BIZ UDPゴシック" panose="020B0400000000000000" pitchFamily="50" charset="-128"/>
              </a:rPr>
              <a:t>一覧表示対象のレコード件数</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 name="矢印: 右 2">
            <a:extLst>
              <a:ext uri="{FF2B5EF4-FFF2-40B4-BE49-F238E27FC236}">
                <a16:creationId xmlns:a16="http://schemas.microsoft.com/office/drawing/2014/main" id="{4D7B14E1-0884-044D-1A0A-767C95C38850}"/>
              </a:ext>
            </a:extLst>
          </p:cNvPr>
          <p:cNvSpPr/>
          <p:nvPr/>
        </p:nvSpPr>
        <p:spPr bwMode="auto">
          <a:xfrm>
            <a:off x="7555447" y="6356759"/>
            <a:ext cx="303848" cy="329216"/>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grpSp>
        <p:nvGrpSpPr>
          <p:cNvPr id="21" name="グループ化 20">
            <a:extLst>
              <a:ext uri="{FF2B5EF4-FFF2-40B4-BE49-F238E27FC236}">
                <a16:creationId xmlns:a16="http://schemas.microsoft.com/office/drawing/2014/main" id="{B3139F44-23AA-2D3C-2B9D-81CD95C3DD97}"/>
              </a:ext>
            </a:extLst>
          </p:cNvPr>
          <p:cNvGrpSpPr/>
          <p:nvPr/>
        </p:nvGrpSpPr>
        <p:grpSpPr>
          <a:xfrm>
            <a:off x="9820917" y="6839103"/>
            <a:ext cx="411250" cy="317189"/>
            <a:chOff x="8933226" y="6589515"/>
            <a:chExt cx="590454" cy="455408"/>
          </a:xfrm>
        </p:grpSpPr>
        <p:sp>
          <p:nvSpPr>
            <p:cNvPr id="16" name="L 字 15">
              <a:extLst>
                <a:ext uri="{FF2B5EF4-FFF2-40B4-BE49-F238E27FC236}">
                  <a16:creationId xmlns:a16="http://schemas.microsoft.com/office/drawing/2014/main" id="{FECC08C1-AFD4-1900-E461-8E949B052AD0}"/>
                </a:ext>
              </a:extLst>
            </p:cNvPr>
            <p:cNvSpPr/>
            <p:nvPr/>
          </p:nvSpPr>
          <p:spPr bwMode="auto">
            <a:xfrm>
              <a:off x="8933226" y="6850160"/>
              <a:ext cx="194763" cy="194763"/>
            </a:xfrm>
            <a:prstGeom prst="corner">
              <a:avLst>
                <a:gd name="adj1" fmla="val 29641"/>
                <a:gd name="adj2" fmla="val 28483"/>
              </a:avLst>
            </a:prstGeom>
            <a:solidFill>
              <a:srgbClr val="FF9933"/>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8" name="L 字 17">
              <a:extLst>
                <a:ext uri="{FF2B5EF4-FFF2-40B4-BE49-F238E27FC236}">
                  <a16:creationId xmlns:a16="http://schemas.microsoft.com/office/drawing/2014/main" id="{0D370865-FEEB-74B0-40C0-63705D06B7D3}"/>
                </a:ext>
              </a:extLst>
            </p:cNvPr>
            <p:cNvSpPr/>
            <p:nvPr/>
          </p:nvSpPr>
          <p:spPr bwMode="auto">
            <a:xfrm flipH="1">
              <a:off x="9328917" y="6850160"/>
              <a:ext cx="194763" cy="194763"/>
            </a:xfrm>
            <a:prstGeom prst="corner">
              <a:avLst>
                <a:gd name="adj1" fmla="val 29641"/>
                <a:gd name="adj2" fmla="val 28483"/>
              </a:avLst>
            </a:prstGeom>
            <a:solidFill>
              <a:srgbClr val="FF9933"/>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9" name="L 字 18">
              <a:extLst>
                <a:ext uri="{FF2B5EF4-FFF2-40B4-BE49-F238E27FC236}">
                  <a16:creationId xmlns:a16="http://schemas.microsoft.com/office/drawing/2014/main" id="{52953999-498C-9F3E-D8B9-A68CC0279F42}"/>
                </a:ext>
              </a:extLst>
            </p:cNvPr>
            <p:cNvSpPr/>
            <p:nvPr/>
          </p:nvSpPr>
          <p:spPr bwMode="auto">
            <a:xfrm flipV="1">
              <a:off x="8933226" y="6589515"/>
              <a:ext cx="194763" cy="194763"/>
            </a:xfrm>
            <a:prstGeom prst="corner">
              <a:avLst>
                <a:gd name="adj1" fmla="val 29641"/>
                <a:gd name="adj2" fmla="val 28483"/>
              </a:avLst>
            </a:prstGeom>
            <a:solidFill>
              <a:srgbClr val="FF9933"/>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0" name="L 字 19">
              <a:extLst>
                <a:ext uri="{FF2B5EF4-FFF2-40B4-BE49-F238E27FC236}">
                  <a16:creationId xmlns:a16="http://schemas.microsoft.com/office/drawing/2014/main" id="{B5A70A4E-1DF0-DFD5-AFAB-FF1763AAD2BE}"/>
                </a:ext>
              </a:extLst>
            </p:cNvPr>
            <p:cNvSpPr/>
            <p:nvPr/>
          </p:nvSpPr>
          <p:spPr bwMode="auto">
            <a:xfrm flipH="1" flipV="1">
              <a:off x="9328913" y="6589515"/>
              <a:ext cx="194763" cy="194763"/>
            </a:xfrm>
            <a:prstGeom prst="corner">
              <a:avLst>
                <a:gd name="adj1" fmla="val 29641"/>
                <a:gd name="adj2" fmla="val 28483"/>
              </a:avLst>
            </a:prstGeom>
            <a:solidFill>
              <a:srgbClr val="FF9933"/>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grpSp>
      <p:pic>
        <p:nvPicPr>
          <p:cNvPr id="25" name="グラフィックス 24" descr="縮小 単色塗りつぶし">
            <a:extLst>
              <a:ext uri="{FF2B5EF4-FFF2-40B4-BE49-F238E27FC236}">
                <a16:creationId xmlns:a16="http://schemas.microsoft.com/office/drawing/2014/main" id="{39D23CA7-70E5-5932-38F1-26D8BB6739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8497" y="6854447"/>
            <a:ext cx="340407" cy="340407"/>
          </a:xfrm>
          <a:prstGeom prst="rect">
            <a:avLst/>
          </a:prstGeom>
        </p:spPr>
      </p:pic>
      <p:sp>
        <p:nvSpPr>
          <p:cNvPr id="7" name="正方形/長方形 6">
            <a:extLst>
              <a:ext uri="{FF2B5EF4-FFF2-40B4-BE49-F238E27FC236}">
                <a16:creationId xmlns:a16="http://schemas.microsoft.com/office/drawing/2014/main" id="{5E6F38D9-DBE8-22EA-1356-97579F3260DC}"/>
              </a:ext>
            </a:extLst>
          </p:cNvPr>
          <p:cNvSpPr/>
          <p:nvPr/>
        </p:nvSpPr>
        <p:spPr bwMode="auto">
          <a:xfrm>
            <a:off x="3140695" y="1353287"/>
            <a:ext cx="423430" cy="409375"/>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8" name="正方形/長方形 27">
            <a:extLst>
              <a:ext uri="{FF2B5EF4-FFF2-40B4-BE49-F238E27FC236}">
                <a16:creationId xmlns:a16="http://schemas.microsoft.com/office/drawing/2014/main" id="{F13BF956-BFE4-DBF8-F151-2954B320D829}"/>
              </a:ext>
            </a:extLst>
          </p:cNvPr>
          <p:cNvSpPr/>
          <p:nvPr/>
        </p:nvSpPr>
        <p:spPr bwMode="auto">
          <a:xfrm>
            <a:off x="2883683" y="2218612"/>
            <a:ext cx="186690" cy="205200"/>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0" name="テキスト ボックス 29">
            <a:extLst>
              <a:ext uri="{FF2B5EF4-FFF2-40B4-BE49-F238E27FC236}">
                <a16:creationId xmlns:a16="http://schemas.microsoft.com/office/drawing/2014/main" id="{FE202BE8-B97D-F7D1-EEC4-A036C1389280}"/>
              </a:ext>
            </a:extLst>
          </p:cNvPr>
          <p:cNvSpPr txBox="1"/>
          <p:nvPr/>
        </p:nvSpPr>
        <p:spPr>
          <a:xfrm>
            <a:off x="3085705" y="1901954"/>
            <a:ext cx="328044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境界線のドラッグ操作で列幅を調整できます。</a:t>
            </a:r>
          </a:p>
        </p:txBody>
      </p:sp>
      <p:cxnSp>
        <p:nvCxnSpPr>
          <p:cNvPr id="32" name="直線矢印コネクタ 31">
            <a:extLst>
              <a:ext uri="{FF2B5EF4-FFF2-40B4-BE49-F238E27FC236}">
                <a16:creationId xmlns:a16="http://schemas.microsoft.com/office/drawing/2014/main" id="{163ABF40-B92D-DB35-4C38-89FA68022E44}"/>
              </a:ext>
            </a:extLst>
          </p:cNvPr>
          <p:cNvCxnSpPr>
            <a:cxnSpLocks/>
            <a:endCxn id="28" idx="0"/>
          </p:cNvCxnSpPr>
          <p:nvPr/>
        </p:nvCxnSpPr>
        <p:spPr>
          <a:xfrm flipH="1">
            <a:off x="2977028" y="2101461"/>
            <a:ext cx="162040" cy="117151"/>
          </a:xfrm>
          <a:prstGeom prst="straightConnector1">
            <a:avLst/>
          </a:prstGeom>
          <a:ln w="222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BAB85920-DF25-E3BB-9809-3B7AF899CEBC}"/>
              </a:ext>
            </a:extLst>
          </p:cNvPr>
          <p:cNvSpPr/>
          <p:nvPr/>
        </p:nvSpPr>
        <p:spPr bwMode="auto">
          <a:xfrm>
            <a:off x="725169" y="2218612"/>
            <a:ext cx="633095" cy="205184"/>
          </a:xfrm>
          <a:prstGeom prst="rect">
            <a:avLst/>
          </a:prstGeom>
          <a:noFill/>
          <a:ln w="28575">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43" name="テキスト ボックス 42">
            <a:extLst>
              <a:ext uri="{FF2B5EF4-FFF2-40B4-BE49-F238E27FC236}">
                <a16:creationId xmlns:a16="http://schemas.microsoft.com/office/drawing/2014/main" id="{849E1105-8355-3B8E-E6E8-6AC99815F05D}"/>
              </a:ext>
            </a:extLst>
          </p:cNvPr>
          <p:cNvSpPr txBox="1"/>
          <p:nvPr/>
        </p:nvSpPr>
        <p:spPr>
          <a:xfrm>
            <a:off x="1018541" y="2466221"/>
            <a:ext cx="3896359" cy="646331"/>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フィールド名のクリックで、昇順降順にソートされます。</a:t>
            </a:r>
            <a:endParaRPr lang="en-US" altLang="ja-JP" sz="1200" dirty="0">
              <a:latin typeface="BIZ UDPゴシック" panose="020B0400000000000000" pitchFamily="50" charset="-128"/>
              <a:ea typeface="BIZ UDPゴシック" panose="020B0400000000000000" pitchFamily="50" charset="-128"/>
            </a:endParaRPr>
          </a:p>
          <a:p>
            <a:r>
              <a:rPr kumimoji="1"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関連レコード一覧内のフィールドはソート不可</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一部ソート対象外のフィールドタイプあり</a:t>
            </a:r>
            <a:endParaRPr lang="en-US" altLang="ja-JP" sz="1200" dirty="0">
              <a:latin typeface="BIZ UDPゴシック" panose="020B0400000000000000" pitchFamily="50" charset="-128"/>
              <a:ea typeface="BIZ UDPゴシック" panose="020B0400000000000000" pitchFamily="50" charset="-128"/>
            </a:endParaRPr>
          </a:p>
        </p:txBody>
      </p:sp>
      <p:cxnSp>
        <p:nvCxnSpPr>
          <p:cNvPr id="44" name="直線矢印コネクタ 43">
            <a:extLst>
              <a:ext uri="{FF2B5EF4-FFF2-40B4-BE49-F238E27FC236}">
                <a16:creationId xmlns:a16="http://schemas.microsoft.com/office/drawing/2014/main" id="{114B2784-0F3B-12DA-F17A-85B3FF6C2560}"/>
              </a:ext>
            </a:extLst>
          </p:cNvPr>
          <p:cNvCxnSpPr>
            <a:cxnSpLocks/>
          </p:cNvCxnSpPr>
          <p:nvPr/>
        </p:nvCxnSpPr>
        <p:spPr>
          <a:xfrm>
            <a:off x="895350" y="2433628"/>
            <a:ext cx="184785" cy="187652"/>
          </a:xfrm>
          <a:prstGeom prst="straightConnector1">
            <a:avLst/>
          </a:prstGeom>
          <a:ln w="222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F4F1611C-6ECA-4238-ECCA-71EB9CA26B57}"/>
              </a:ext>
            </a:extLst>
          </p:cNvPr>
          <p:cNvCxnSpPr>
            <a:cxnSpLocks/>
          </p:cNvCxnSpPr>
          <p:nvPr/>
        </p:nvCxnSpPr>
        <p:spPr>
          <a:xfrm flipH="1">
            <a:off x="1043940" y="4018619"/>
            <a:ext cx="246658" cy="812461"/>
          </a:xfrm>
          <a:prstGeom prst="straightConnector1">
            <a:avLst/>
          </a:prstGeom>
          <a:ln w="2222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7CA5D95B-4B10-A1AE-D6B9-22536CB53A4B}"/>
              </a:ext>
            </a:extLst>
          </p:cNvPr>
          <p:cNvSpPr/>
          <p:nvPr/>
        </p:nvSpPr>
        <p:spPr bwMode="auto">
          <a:xfrm>
            <a:off x="251460" y="5029200"/>
            <a:ext cx="3764280" cy="284480"/>
          </a:xfrm>
          <a:prstGeom prst="rect">
            <a:avLst/>
          </a:prstGeom>
          <a:solidFill>
            <a:srgbClr val="FFFFFF">
              <a:alpha val="69804"/>
            </a:srgbClr>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4" name="テキスト ボックス 23">
            <a:extLst>
              <a:ext uri="{FF2B5EF4-FFF2-40B4-BE49-F238E27FC236}">
                <a16:creationId xmlns:a16="http://schemas.microsoft.com/office/drawing/2014/main" id="{18324BB2-13B4-197C-72C7-22876643A9E1}"/>
              </a:ext>
            </a:extLst>
          </p:cNvPr>
          <p:cNvSpPr txBox="1"/>
          <p:nvPr/>
        </p:nvSpPr>
        <p:spPr>
          <a:xfrm>
            <a:off x="294640" y="4797941"/>
            <a:ext cx="4816167" cy="461665"/>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レコードに複数行の関連レコードが存在する場合、</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同一レコード</a:t>
            </a:r>
            <a:r>
              <a:rPr lang="en-US" altLang="ja-JP" sz="1200" dirty="0">
                <a:latin typeface="BIZ UDPゴシック" panose="020B0400000000000000" pitchFamily="50" charset="-128"/>
                <a:ea typeface="BIZ UDPゴシック" panose="020B0400000000000000" pitchFamily="50" charset="-128"/>
              </a:rPr>
              <a:t>2</a:t>
            </a:r>
            <a:r>
              <a:rPr lang="ja-JP" altLang="en-US" sz="1200" dirty="0">
                <a:latin typeface="BIZ UDPゴシック" panose="020B0400000000000000" pitchFamily="50" charset="-128"/>
                <a:ea typeface="BIZ UDPゴシック" panose="020B0400000000000000" pitchFamily="50" charset="-128"/>
              </a:rPr>
              <a:t>行目以下の通常フィールド部分は空欄で表示されます。</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238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0A81B0A-A8CD-B6F3-50C1-0D1BDAAF726A}"/>
              </a:ext>
            </a:extLst>
          </p:cNvPr>
          <p:cNvPicPr>
            <a:picLocks noChangeAspect="1"/>
          </p:cNvPicPr>
          <p:nvPr/>
        </p:nvPicPr>
        <p:blipFill rotWithShape="1">
          <a:blip r:embed="rId2"/>
          <a:srcRect l="3170"/>
          <a:stretch/>
        </p:blipFill>
        <p:spPr>
          <a:xfrm>
            <a:off x="6600016" y="4928140"/>
            <a:ext cx="1922953" cy="461666"/>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B66DCBF1-0A6F-12FE-EEC4-F3035A6F15D5}"/>
              </a:ext>
            </a:extLst>
          </p:cNvPr>
          <p:cNvPicPr>
            <a:picLocks noChangeAspect="1"/>
          </p:cNvPicPr>
          <p:nvPr/>
        </p:nvPicPr>
        <p:blipFill rotWithShape="1">
          <a:blip r:embed="rId3"/>
          <a:srcRect b="-9416"/>
          <a:stretch/>
        </p:blipFill>
        <p:spPr>
          <a:xfrm>
            <a:off x="250051" y="4680715"/>
            <a:ext cx="5574288" cy="2149428"/>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DC38269A-0201-1FED-8F74-2288B43D2F67}"/>
              </a:ext>
            </a:extLst>
          </p:cNvPr>
          <p:cNvPicPr>
            <a:picLocks noChangeAspect="1"/>
          </p:cNvPicPr>
          <p:nvPr/>
        </p:nvPicPr>
        <p:blipFill>
          <a:blip r:embed="rId4"/>
          <a:stretch>
            <a:fillRect/>
          </a:stretch>
        </p:blipFill>
        <p:spPr>
          <a:xfrm>
            <a:off x="257493" y="1865105"/>
            <a:ext cx="4919043" cy="2248187"/>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a:t>
            </a:r>
            <a:r>
              <a:rPr lang="en-US" altLang="ja-JP" sz="1400" dirty="0">
                <a:latin typeface="BIZ UDPゴシック" panose="020B0400000000000000" pitchFamily="50" charset="-128"/>
                <a:ea typeface="BIZ UDPゴシック" panose="020B0400000000000000" pitchFamily="50" charset="-128"/>
              </a:rPr>
              <a:t>1</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B620520-AF59-4629-B0B0-515800023649}"/>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API</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トークンを発行する</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B248B4F2-441F-4814-A14A-7838FFB24224}"/>
              </a:ext>
            </a:extLst>
          </p:cNvPr>
          <p:cNvSpPr/>
          <p:nvPr/>
        </p:nvSpPr>
        <p:spPr bwMode="auto">
          <a:xfrm>
            <a:off x="2545607" y="3460350"/>
            <a:ext cx="1130160" cy="183741"/>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8EC1FBD-9D4F-4605-A220-8A00BEAD62F5}"/>
              </a:ext>
            </a:extLst>
          </p:cNvPr>
          <p:cNvSpPr txBox="1"/>
          <p:nvPr/>
        </p:nvSpPr>
        <p:spPr>
          <a:xfrm>
            <a:off x="257493" y="1583603"/>
            <a:ext cx="5038559"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&lt;STEP1&gt;</a:t>
            </a:r>
            <a:r>
              <a:rPr kumimoji="1" lang="ja-JP" altLang="en-US"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アプリの一覧画面から</a:t>
            </a:r>
            <a:r>
              <a:rPr lang="en-US" altLang="ja-JP" sz="1200" dirty="0">
                <a:latin typeface="BIZ UDPゴシック" panose="020B0400000000000000" pitchFamily="50" charset="-128"/>
                <a:ea typeface="BIZ UDPゴシック" panose="020B0400000000000000" pitchFamily="50" charset="-128"/>
              </a:rPr>
              <a:t>API</a:t>
            </a:r>
            <a:r>
              <a:rPr lang="ja-JP" altLang="en-US" sz="1200" dirty="0">
                <a:latin typeface="BIZ UDPゴシック" panose="020B0400000000000000" pitchFamily="50" charset="-128"/>
                <a:ea typeface="BIZ UDPゴシック" panose="020B0400000000000000" pitchFamily="50" charset="-128"/>
              </a:rPr>
              <a:t>トークン設定画面を開きます。</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41" name="テキスト ボックス 32">
            <a:extLst>
              <a:ext uri="{FF2B5EF4-FFF2-40B4-BE49-F238E27FC236}">
                <a16:creationId xmlns:a16="http://schemas.microsoft.com/office/drawing/2014/main" id="{B238CD0E-33ED-4F85-9FDD-EAE2519CEBA9}"/>
              </a:ext>
            </a:extLst>
          </p:cNvPr>
          <p:cNvSpPr txBox="1"/>
          <p:nvPr/>
        </p:nvSpPr>
        <p:spPr>
          <a:xfrm>
            <a:off x="6489473" y="4390849"/>
            <a:ext cx="3728906" cy="461665"/>
          </a:xfrm>
          <a:prstGeom prst="rect">
            <a:avLst/>
          </a:prstGeom>
          <a:noFill/>
        </p:spPr>
        <p:txBody>
          <a:bodyPr wrap="none" rtlCol="0">
            <a:spAutoFit/>
          </a:bodyPr>
          <a:lstStyle>
            <a:defPPr>
              <a:defRPr lang="ja-JP"/>
            </a:defPPr>
            <a:lvl1pPr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1pPr>
            <a:lvl2pPr marL="496888" indent="-39688"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2pPr>
            <a:lvl3pPr marL="995363" indent="-80963"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3pPr>
            <a:lvl4pPr marL="1492250" indent="-120650"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4pPr>
            <a:lvl5pPr marL="1990725" indent="-161925"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5pPr>
            <a:lvl6pPr marL="22860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6pPr>
            <a:lvl7pPr marL="27432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7pPr>
            <a:lvl8pPr marL="32004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8pPr>
            <a:lvl9pPr marL="36576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9pPr>
          </a:lstStyle>
          <a:p>
            <a:r>
              <a:rPr kumimoji="1" lang="en-US" altLang="ja-JP" sz="1200" dirty="0">
                <a:latin typeface="BIZ UDPゴシック" panose="020B0400000000000000" pitchFamily="50" charset="-128"/>
                <a:ea typeface="BIZ UDPゴシック" panose="020B0400000000000000" pitchFamily="50" charset="-128"/>
              </a:rPr>
              <a:t>&lt;STEP3&gt;API</a:t>
            </a:r>
            <a:r>
              <a:rPr kumimoji="1" lang="ja-JP" altLang="en-US" sz="1200" dirty="0">
                <a:latin typeface="BIZ UDPゴシック" panose="020B0400000000000000" pitchFamily="50" charset="-128"/>
                <a:ea typeface="BIZ UDPゴシック" panose="020B0400000000000000" pitchFamily="50" charset="-128"/>
              </a:rPr>
              <a:t>トークンの設定を保存し、</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一度</a:t>
            </a:r>
            <a:r>
              <a:rPr kumimoji="1" lang="ja-JP" altLang="en-US" sz="1200" dirty="0">
                <a:latin typeface="BIZ UDPゴシック" panose="020B0400000000000000" pitchFamily="50" charset="-128"/>
                <a:ea typeface="BIZ UDPゴシック" panose="020B0400000000000000" pitchFamily="50" charset="-128"/>
              </a:rPr>
              <a:t>アプリを更新します。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1D3110B-2AFF-4FD8-F458-22E484AD0EE6}"/>
              </a:ext>
            </a:extLst>
          </p:cNvPr>
          <p:cNvSpPr txBox="1"/>
          <p:nvPr/>
        </p:nvSpPr>
        <p:spPr>
          <a:xfrm>
            <a:off x="257996" y="848659"/>
            <a:ext cx="7414531" cy="646331"/>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プラグイン</a:t>
            </a:r>
            <a:r>
              <a:rPr lang="ja-JP" altLang="en-US" sz="1200" u="sng"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rPr>
              <a:t>インストール後</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の設定方法を記載しております。</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プラグインのインストール方法がご不明な場合は、下記をご参照ください。</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hlinkClick r:id="rId5"/>
              </a:rPr>
              <a:t>https://jp.cybozu.help/k/ja/id/0408.html#add_plugin_plugin_10</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7" name="矢印: 右 36">
            <a:extLst>
              <a:ext uri="{FF2B5EF4-FFF2-40B4-BE49-F238E27FC236}">
                <a16:creationId xmlns:a16="http://schemas.microsoft.com/office/drawing/2014/main" id="{1BE39E50-06A7-4953-A537-18D61852747A}"/>
              </a:ext>
            </a:extLst>
          </p:cNvPr>
          <p:cNvSpPr/>
          <p:nvPr/>
        </p:nvSpPr>
        <p:spPr bwMode="auto">
          <a:xfrm rot="5400000">
            <a:off x="2542906" y="4054881"/>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defPPr>
              <a:defRPr lang="ja-JP"/>
            </a:defPPr>
            <a:lvl1pPr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1pPr>
            <a:lvl2pPr marL="496888" indent="-39688"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2pPr>
            <a:lvl3pPr marL="995363" indent="-80963"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3pPr>
            <a:lvl4pPr marL="1492250" indent="-120650"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4pPr>
            <a:lvl5pPr marL="1990725" indent="-161925"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5pPr>
            <a:lvl6pPr marL="22860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6pPr>
            <a:lvl7pPr marL="27432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7pPr>
            <a:lvl8pPr marL="32004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8pPr>
            <a:lvl9pPr marL="36576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9pPr>
          </a:lstStyle>
          <a:p>
            <a:pPr algn="l"/>
            <a:endParaRPr kumimoji="1" lang="ja-JP" altLang="en-US" sz="2300" b="1" i="1" dirty="0">
              <a:effectLst>
                <a:outerShdw blurRad="38100" dist="38100" dir="2700000" algn="tl">
                  <a:srgbClr val="C0C0C0"/>
                </a:outerShdw>
              </a:effectLst>
              <a:latin typeface="Arial" charset="0"/>
            </a:endParaRPr>
          </a:p>
        </p:txBody>
      </p:sp>
      <p:sp>
        <p:nvSpPr>
          <p:cNvPr id="15" name="正方形/長方形 14">
            <a:extLst>
              <a:ext uri="{FF2B5EF4-FFF2-40B4-BE49-F238E27FC236}">
                <a16:creationId xmlns:a16="http://schemas.microsoft.com/office/drawing/2014/main" id="{D0982988-F091-4A45-B6D8-00AA2562C1AD}"/>
              </a:ext>
            </a:extLst>
          </p:cNvPr>
          <p:cNvSpPr/>
          <p:nvPr/>
        </p:nvSpPr>
        <p:spPr bwMode="auto">
          <a:xfrm>
            <a:off x="285989" y="5438308"/>
            <a:ext cx="760491" cy="316892"/>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6D6D0B8-8D83-2158-8115-B8DB3F79AC17}"/>
              </a:ext>
            </a:extLst>
          </p:cNvPr>
          <p:cNvSpPr txBox="1"/>
          <p:nvPr/>
        </p:nvSpPr>
        <p:spPr>
          <a:xfrm>
            <a:off x="257493" y="4394686"/>
            <a:ext cx="6101350"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&lt;STEP2&gt;</a:t>
            </a:r>
            <a:r>
              <a:rPr kumimoji="1" lang="ja-JP" altLang="en-US" sz="1200" dirty="0">
                <a:latin typeface="BIZ UDPゴシック" panose="020B0400000000000000" pitchFamily="50" charset="-128"/>
                <a:ea typeface="BIZ UDPゴシック" panose="020B0400000000000000" pitchFamily="50" charset="-128"/>
              </a:rPr>
              <a:t> 「生成する」をクリックして</a:t>
            </a:r>
            <a:r>
              <a:rPr kumimoji="1" lang="en-US" altLang="ja-JP" sz="1200" dirty="0">
                <a:latin typeface="BIZ UDPゴシック" panose="020B0400000000000000" pitchFamily="50" charset="-128"/>
                <a:ea typeface="BIZ UDPゴシック" panose="020B0400000000000000" pitchFamily="50" charset="-128"/>
              </a:rPr>
              <a:t>API</a:t>
            </a:r>
            <a:r>
              <a:rPr kumimoji="1" lang="ja-JP" altLang="en-US" sz="1200" dirty="0">
                <a:latin typeface="BIZ UDPゴシック" panose="020B0400000000000000" pitchFamily="50" charset="-128"/>
                <a:ea typeface="BIZ UDPゴシック" panose="020B0400000000000000" pitchFamily="50" charset="-128"/>
              </a:rPr>
              <a:t>トークンを生成し、アクセス権を設定します。</a:t>
            </a:r>
          </a:p>
        </p:txBody>
      </p:sp>
      <p:sp>
        <p:nvSpPr>
          <p:cNvPr id="17" name="正方形/長方形 16">
            <a:extLst>
              <a:ext uri="{FF2B5EF4-FFF2-40B4-BE49-F238E27FC236}">
                <a16:creationId xmlns:a16="http://schemas.microsoft.com/office/drawing/2014/main" id="{5FEDAC5B-7F23-CB7A-59F7-48B1CF9592F9}"/>
              </a:ext>
            </a:extLst>
          </p:cNvPr>
          <p:cNvSpPr/>
          <p:nvPr/>
        </p:nvSpPr>
        <p:spPr bwMode="auto">
          <a:xfrm>
            <a:off x="2545606" y="5740854"/>
            <a:ext cx="1992104" cy="803364"/>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14E5949-CEE4-38F1-A3A1-FC81AB26514F}"/>
              </a:ext>
            </a:extLst>
          </p:cNvPr>
          <p:cNvSpPr txBox="1"/>
          <p:nvPr/>
        </p:nvSpPr>
        <p:spPr>
          <a:xfrm>
            <a:off x="2248118" y="6553144"/>
            <a:ext cx="3583663" cy="276999"/>
          </a:xfrm>
          <a:prstGeom prst="rect">
            <a:avLst/>
          </a:prstGeom>
          <a:noFill/>
        </p:spPr>
        <p:txBody>
          <a:bodyPr wrap="square" rtlCol="0">
            <a:spAutoFit/>
          </a:bodyPr>
          <a:lstStyle/>
          <a:p>
            <a:r>
              <a:rPr kumimoji="1" lang="ja-JP" altLang="en-US" sz="1200" dirty="0">
                <a:solidFill>
                  <a:srgbClr val="FF0000"/>
                </a:solidFill>
                <a:latin typeface="BIZ UDPゴシック" panose="020B0400000000000000" pitchFamily="50" charset="-128"/>
                <a:ea typeface="BIZ UDPゴシック" panose="020B0400000000000000" pitchFamily="50" charset="-128"/>
              </a:rPr>
              <a:t>アクセス権欄の「アプリ管理」にチェックをつけます。</a:t>
            </a:r>
          </a:p>
        </p:txBody>
      </p:sp>
      <p:pic>
        <p:nvPicPr>
          <p:cNvPr id="42" name="図 41">
            <a:extLst>
              <a:ext uri="{FF2B5EF4-FFF2-40B4-BE49-F238E27FC236}">
                <a16:creationId xmlns:a16="http://schemas.microsoft.com/office/drawing/2014/main" id="{96032B00-CDED-8A07-1B06-B721F0BA4059}"/>
              </a:ext>
            </a:extLst>
          </p:cNvPr>
          <p:cNvPicPr>
            <a:picLocks noChangeAspect="1"/>
          </p:cNvPicPr>
          <p:nvPr/>
        </p:nvPicPr>
        <p:blipFill rotWithShape="1">
          <a:blip r:embed="rId6"/>
          <a:srcRect l="17515" t="2957" b="33409"/>
          <a:stretch/>
        </p:blipFill>
        <p:spPr>
          <a:xfrm>
            <a:off x="8500109" y="5110954"/>
            <a:ext cx="1775544" cy="1002164"/>
          </a:xfrm>
          <a:prstGeom prst="rect">
            <a:avLst/>
          </a:prstGeom>
          <a:ln>
            <a:solidFill>
              <a:schemeClr val="bg1">
                <a:lumMod val="75000"/>
              </a:schemeClr>
            </a:solidFill>
          </a:ln>
        </p:spPr>
      </p:pic>
      <p:sp>
        <p:nvSpPr>
          <p:cNvPr id="43" name="矢印: 右 42">
            <a:extLst>
              <a:ext uri="{FF2B5EF4-FFF2-40B4-BE49-F238E27FC236}">
                <a16:creationId xmlns:a16="http://schemas.microsoft.com/office/drawing/2014/main" id="{F7B80ECE-4CA0-6E0D-F02D-12AAACA23A19}"/>
              </a:ext>
            </a:extLst>
          </p:cNvPr>
          <p:cNvSpPr/>
          <p:nvPr/>
        </p:nvSpPr>
        <p:spPr bwMode="auto">
          <a:xfrm>
            <a:off x="5730092" y="5547113"/>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defPPr>
              <a:defRPr lang="ja-JP"/>
            </a:defPPr>
            <a:lvl1pPr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1pPr>
            <a:lvl2pPr marL="496888" indent="-39688"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2pPr>
            <a:lvl3pPr marL="995363" indent="-80963"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3pPr>
            <a:lvl4pPr marL="1492250" indent="-120650"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4pPr>
            <a:lvl5pPr marL="1990725" indent="-161925" algn="l" rtl="0" eaLnBrk="0" fontAlgn="base" hangingPunct="0">
              <a:spcBef>
                <a:spcPct val="0"/>
              </a:spcBef>
              <a:spcAft>
                <a:spcPct val="0"/>
              </a:spcAft>
              <a:defRPr kumimoji="1" sz="1300" kern="1200">
                <a:solidFill>
                  <a:schemeClr val="tx1"/>
                </a:solidFill>
                <a:latin typeface="メイリオ" panose="020B0604030504040204" pitchFamily="50" charset="-128"/>
                <a:ea typeface="ＭＳ Ｐゴシック" panose="020B0600070205080204" pitchFamily="50" charset="-128"/>
                <a:cs typeface="+mn-cs"/>
              </a:defRPr>
            </a:lvl5pPr>
            <a:lvl6pPr marL="22860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6pPr>
            <a:lvl7pPr marL="27432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7pPr>
            <a:lvl8pPr marL="32004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8pPr>
            <a:lvl9pPr marL="3657600" algn="l" defTabSz="914400" rtl="0" eaLnBrk="1" latinLnBrk="0" hangingPunct="1">
              <a:defRPr kumimoji="1" sz="1300" kern="1200">
                <a:solidFill>
                  <a:schemeClr val="tx1"/>
                </a:solidFill>
                <a:latin typeface="メイリオ" panose="020B0604030504040204" pitchFamily="50" charset="-128"/>
                <a:ea typeface="ＭＳ Ｐゴシック" panose="020B0600070205080204" pitchFamily="50" charset="-128"/>
                <a:cs typeface="+mn-cs"/>
              </a:defRPr>
            </a:lvl9pPr>
          </a:lstStyle>
          <a:p>
            <a:pPr algn="l"/>
            <a:endParaRPr kumimoji="1" lang="ja-JP" altLang="en-US" sz="2300" b="1" i="1" dirty="0">
              <a:effectLst>
                <a:outerShdw blurRad="38100" dist="38100" dir="2700000" algn="tl">
                  <a:srgbClr val="C0C0C0"/>
                </a:outerShdw>
              </a:effectLst>
              <a:latin typeface="Arial" charset="0"/>
            </a:endParaRPr>
          </a:p>
        </p:txBody>
      </p:sp>
      <p:sp>
        <p:nvSpPr>
          <p:cNvPr id="44" name="テキスト ボックス 43">
            <a:extLst>
              <a:ext uri="{FF2B5EF4-FFF2-40B4-BE49-F238E27FC236}">
                <a16:creationId xmlns:a16="http://schemas.microsoft.com/office/drawing/2014/main" id="{DFCDA010-99EA-E13D-08E9-92B1DCC2D11B}"/>
              </a:ext>
            </a:extLst>
          </p:cNvPr>
          <p:cNvSpPr txBox="1"/>
          <p:nvPr/>
        </p:nvSpPr>
        <p:spPr>
          <a:xfrm>
            <a:off x="6562094" y="6144414"/>
            <a:ext cx="3583663" cy="461665"/>
          </a:xfrm>
          <a:prstGeom prst="rect">
            <a:avLst/>
          </a:prstGeom>
          <a:noFill/>
        </p:spPr>
        <p:txBody>
          <a:bodyPr wrap="square" rtlCol="0">
            <a:spAutoFit/>
          </a:bodyPr>
          <a:lstStyle/>
          <a:p>
            <a:r>
              <a:rPr lang="en-US" altLang="ja-JP" sz="1200" dirty="0">
                <a:solidFill>
                  <a:srgbClr val="FF0000"/>
                </a:solidFill>
                <a:latin typeface="BIZ UDPゴシック" panose="020B0400000000000000" pitchFamily="50" charset="-128"/>
                <a:ea typeface="BIZ UDPゴシック" panose="020B0400000000000000" pitchFamily="50" charset="-128"/>
              </a:rPr>
              <a:t>API</a:t>
            </a:r>
            <a:r>
              <a:rPr lang="ja-JP" altLang="en-US" sz="1200" dirty="0">
                <a:solidFill>
                  <a:srgbClr val="FF0000"/>
                </a:solidFill>
                <a:latin typeface="BIZ UDPゴシック" panose="020B0400000000000000" pitchFamily="50" charset="-128"/>
                <a:ea typeface="BIZ UDPゴシック" panose="020B0400000000000000" pitchFamily="50" charset="-128"/>
              </a:rPr>
              <a:t>トークン設定画面右下「保存」ボタン</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→「アプリを更新」ボタンの順にクリックします。</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0D7471FE-695B-DFA1-7C00-855FEF10A4E6}"/>
              </a:ext>
            </a:extLst>
          </p:cNvPr>
          <p:cNvSpPr/>
          <p:nvPr/>
        </p:nvSpPr>
        <p:spPr bwMode="auto">
          <a:xfrm>
            <a:off x="7568733" y="5040543"/>
            <a:ext cx="881418" cy="312657"/>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419A73F-6E2A-B8EA-2627-40C5D6C747F7}"/>
              </a:ext>
            </a:extLst>
          </p:cNvPr>
          <p:cNvSpPr/>
          <p:nvPr/>
        </p:nvSpPr>
        <p:spPr bwMode="auto">
          <a:xfrm>
            <a:off x="9367835" y="5798464"/>
            <a:ext cx="831416" cy="295257"/>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73B1C320-20C9-0FA7-EBA0-CB1CE687B223}"/>
              </a:ext>
            </a:extLst>
          </p:cNvPr>
          <p:cNvSpPr txBox="1"/>
          <p:nvPr/>
        </p:nvSpPr>
        <p:spPr>
          <a:xfrm>
            <a:off x="5918448" y="3622725"/>
            <a:ext cx="3865095" cy="461665"/>
          </a:xfrm>
          <a:prstGeom prst="rect">
            <a:avLst/>
          </a:prstGeom>
          <a:solidFill>
            <a:srgbClr val="CCD8E4"/>
          </a:solid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参考</a:t>
            </a:r>
            <a:r>
              <a:rPr kumimoji="1" lang="en-US" altLang="ja-JP"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kintone</a:t>
            </a:r>
            <a:r>
              <a:rPr lang="ja-JP" altLang="en-US" sz="1200" dirty="0">
                <a:latin typeface="BIZ UDPゴシック" panose="020B0400000000000000" pitchFamily="50" charset="-128"/>
                <a:ea typeface="BIZ UDPゴシック" panose="020B0400000000000000" pitchFamily="50" charset="-128"/>
              </a:rPr>
              <a:t>ヘルプ「</a:t>
            </a:r>
            <a:r>
              <a:rPr lang="en-US" altLang="ja-JP" sz="1200" dirty="0">
                <a:latin typeface="BIZ UDPゴシック" panose="020B0400000000000000" pitchFamily="50" charset="-128"/>
                <a:ea typeface="BIZ UDPゴシック" panose="020B0400000000000000" pitchFamily="50" charset="-128"/>
              </a:rPr>
              <a:t>API</a:t>
            </a:r>
            <a:r>
              <a:rPr lang="ja-JP" altLang="en-US" sz="1200" dirty="0">
                <a:latin typeface="BIZ UDPゴシック" panose="020B0400000000000000" pitchFamily="50" charset="-128"/>
                <a:ea typeface="BIZ UDPゴシック" panose="020B0400000000000000" pitchFamily="50" charset="-128"/>
              </a:rPr>
              <a:t>トークンを生成する」</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hlinkClick r:id="rId7"/>
              </a:rPr>
              <a:t>https://jp.cybozu.help/k/ja/id/040471.html</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820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D836B379-2D03-E791-FAFC-76041AD5DD14}"/>
              </a:ext>
            </a:extLst>
          </p:cNvPr>
          <p:cNvPicPr>
            <a:picLocks noChangeAspect="1"/>
          </p:cNvPicPr>
          <p:nvPr/>
        </p:nvPicPr>
        <p:blipFill>
          <a:blip r:embed="rId3"/>
          <a:srcRect r="20064" b="26937"/>
          <a:stretch/>
        </p:blipFill>
        <p:spPr>
          <a:xfrm>
            <a:off x="5714403" y="4593983"/>
            <a:ext cx="4397337" cy="1860157"/>
          </a:xfrm>
          <a:prstGeom prst="rect">
            <a:avLst/>
          </a:prstGeom>
          <a:ln>
            <a:solidFill>
              <a:schemeClr val="bg1">
                <a:lumMod val="75000"/>
              </a:schemeClr>
            </a:solidFill>
          </a:ln>
        </p:spPr>
      </p:pic>
      <p:pic>
        <p:nvPicPr>
          <p:cNvPr id="24" name="図 23">
            <a:extLst>
              <a:ext uri="{FF2B5EF4-FFF2-40B4-BE49-F238E27FC236}">
                <a16:creationId xmlns:a16="http://schemas.microsoft.com/office/drawing/2014/main" id="{9D3A0006-1F75-EC09-1905-D20E61AE93DA}"/>
              </a:ext>
            </a:extLst>
          </p:cNvPr>
          <p:cNvPicPr>
            <a:picLocks noChangeAspect="1"/>
          </p:cNvPicPr>
          <p:nvPr/>
        </p:nvPicPr>
        <p:blipFill>
          <a:blip r:embed="rId4"/>
          <a:srcRect l="725" r="6500" b="8243"/>
          <a:stretch/>
        </p:blipFill>
        <p:spPr>
          <a:xfrm>
            <a:off x="257492" y="5261334"/>
            <a:ext cx="5078730" cy="911158"/>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256ABF24-1478-3DAD-AC1D-12D8E4367036}"/>
              </a:ext>
            </a:extLst>
          </p:cNvPr>
          <p:cNvPicPr>
            <a:picLocks noChangeAspect="1"/>
          </p:cNvPicPr>
          <p:nvPr/>
        </p:nvPicPr>
        <p:blipFill rotWithShape="1">
          <a:blip r:embed="rId5"/>
          <a:srcRect r="5694"/>
          <a:stretch/>
        </p:blipFill>
        <p:spPr>
          <a:xfrm>
            <a:off x="5700864" y="1142546"/>
            <a:ext cx="4384407" cy="2178747"/>
          </a:xfrm>
          <a:prstGeom prst="rect">
            <a:avLst/>
          </a:prstGeom>
          <a:ln>
            <a:solidFill>
              <a:schemeClr val="bg1">
                <a:lumMod val="75000"/>
              </a:schemeClr>
            </a:solidFill>
          </a:ln>
        </p:spPr>
      </p:pic>
      <p:pic>
        <p:nvPicPr>
          <p:cNvPr id="11" name="図 10">
            <a:extLst>
              <a:ext uri="{FF2B5EF4-FFF2-40B4-BE49-F238E27FC236}">
                <a16:creationId xmlns:a16="http://schemas.microsoft.com/office/drawing/2014/main" id="{1E5D0185-8419-4626-30AB-72C2EFFFE771}"/>
              </a:ext>
            </a:extLst>
          </p:cNvPr>
          <p:cNvPicPr>
            <a:picLocks noChangeAspect="1"/>
          </p:cNvPicPr>
          <p:nvPr/>
        </p:nvPicPr>
        <p:blipFill rotWithShape="1">
          <a:blip r:embed="rId6"/>
          <a:srcRect l="29079" t="9023" b="6495"/>
          <a:stretch/>
        </p:blipFill>
        <p:spPr>
          <a:xfrm>
            <a:off x="288943" y="1136487"/>
            <a:ext cx="4101350" cy="2174807"/>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a:t>
            </a:r>
            <a:r>
              <a:rPr lang="en-US" altLang="ja-JP" sz="1400" dirty="0">
                <a:latin typeface="BIZ UDPゴシック" panose="020B0400000000000000" pitchFamily="50" charset="-128"/>
                <a:ea typeface="BIZ UDPゴシック" panose="020B0400000000000000" pitchFamily="50" charset="-128"/>
              </a:rPr>
              <a:t>2</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B620520-AF59-4629-B0B0-515800023649}"/>
              </a:ext>
            </a:extLst>
          </p:cNvPr>
          <p:cNvSpPr txBox="1"/>
          <p:nvPr/>
        </p:nvSpPr>
        <p:spPr>
          <a:xfrm>
            <a:off x="257493" y="568325"/>
            <a:ext cx="9396094" cy="276999"/>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・アプリにプラグインを追加</a:t>
            </a:r>
            <a:endParaRPr lang="en-US" altLang="ja-JP" sz="12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B248B4F2-441F-4814-A14A-7838FFB24224}"/>
              </a:ext>
            </a:extLst>
          </p:cNvPr>
          <p:cNvSpPr/>
          <p:nvPr/>
        </p:nvSpPr>
        <p:spPr bwMode="auto">
          <a:xfrm>
            <a:off x="1274196" y="2465930"/>
            <a:ext cx="1413891" cy="208873"/>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48EC1FBD-9D4F-4605-A220-8A00BEAD62F5}"/>
              </a:ext>
            </a:extLst>
          </p:cNvPr>
          <p:cNvSpPr txBox="1"/>
          <p:nvPr/>
        </p:nvSpPr>
        <p:spPr>
          <a:xfrm>
            <a:off x="282227" y="855156"/>
            <a:ext cx="473879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&lt;STEP4&gt;</a:t>
            </a:r>
            <a:r>
              <a:rPr lang="ja-JP" altLang="en-US" sz="1200" dirty="0">
                <a:latin typeface="BIZ UDPゴシック" panose="020B0400000000000000" pitchFamily="50" charset="-128"/>
                <a:ea typeface="BIZ UDPゴシック" panose="020B0400000000000000" pitchFamily="50" charset="-128"/>
              </a:rPr>
              <a:t>アプリの一覧画面からプラグイン設定画面を開きます。</a:t>
            </a:r>
            <a:r>
              <a:rPr kumimoji="1" lang="ja-JP" altLang="en-US" sz="1200" dirty="0">
                <a:latin typeface="BIZ UDPゴシック" panose="020B0400000000000000" pitchFamily="50" charset="-128"/>
                <a:ea typeface="BIZ UDPゴシック" panose="020B0400000000000000" pitchFamily="50" charset="-128"/>
              </a:rPr>
              <a:t>　</a:t>
            </a:r>
          </a:p>
        </p:txBody>
      </p:sp>
      <p:sp>
        <p:nvSpPr>
          <p:cNvPr id="29" name="テキスト ボックス 28">
            <a:extLst>
              <a:ext uri="{FF2B5EF4-FFF2-40B4-BE49-F238E27FC236}">
                <a16:creationId xmlns:a16="http://schemas.microsoft.com/office/drawing/2014/main" id="{95D864A9-9BF6-49AB-9DEE-86BBD6A72490}"/>
              </a:ext>
            </a:extLst>
          </p:cNvPr>
          <p:cNvSpPr txBox="1"/>
          <p:nvPr/>
        </p:nvSpPr>
        <p:spPr>
          <a:xfrm>
            <a:off x="282227" y="4967654"/>
            <a:ext cx="3209533"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lang="en-US" altLang="ja-JP" sz="1200" dirty="0">
                <a:latin typeface="BIZ UDPゴシック" panose="020B0400000000000000" pitchFamily="50" charset="-128"/>
                <a:ea typeface="BIZ UDPゴシック" panose="020B0400000000000000" pitchFamily="50" charset="-128"/>
              </a:rPr>
              <a:t>7</a:t>
            </a:r>
            <a:r>
              <a:rPr kumimoji="1" lang="en-US" altLang="ja-JP" sz="1200" dirty="0">
                <a:latin typeface="BIZ UDPゴシック" panose="020B0400000000000000" pitchFamily="50" charset="-128"/>
                <a:ea typeface="BIZ UDPゴシック" panose="020B0400000000000000" pitchFamily="50" charset="-128"/>
              </a:rPr>
              <a:t>&gt;</a:t>
            </a:r>
            <a:r>
              <a:rPr lang="ja-JP" altLang="en-US" sz="1200" dirty="0">
                <a:latin typeface="BIZ UDPゴシック" panose="020B0400000000000000" pitchFamily="50" charset="-128"/>
                <a:ea typeface="BIZ UDPゴシック" panose="020B0400000000000000" pitchFamily="50" charset="-128"/>
              </a:rPr>
              <a:t>設定「⚙」マークをクリックします。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238CD0E-33ED-4F85-9FDD-EAE2519CEBA9}"/>
              </a:ext>
            </a:extLst>
          </p:cNvPr>
          <p:cNvSpPr txBox="1"/>
          <p:nvPr/>
        </p:nvSpPr>
        <p:spPr>
          <a:xfrm>
            <a:off x="5700864" y="4305674"/>
            <a:ext cx="3618298"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&lt;STEP8&gt;</a:t>
            </a:r>
            <a:r>
              <a:rPr kumimoji="1" lang="ja-JP" altLang="en-US" sz="1200" dirty="0">
                <a:latin typeface="BIZ UDPゴシック" panose="020B0400000000000000" pitchFamily="50" charset="-128"/>
                <a:ea typeface="BIZ UDPゴシック" panose="020B0400000000000000" pitchFamily="50" charset="-128"/>
              </a:rPr>
              <a:t>プラグインの設定画面が</a:t>
            </a:r>
            <a:r>
              <a:rPr lang="ja-JP" altLang="en-US" sz="1200" dirty="0">
                <a:latin typeface="BIZ UDPゴシック" panose="020B0400000000000000" pitchFamily="50" charset="-128"/>
                <a:ea typeface="BIZ UDPゴシック" panose="020B0400000000000000" pitchFamily="50" charset="-128"/>
              </a:rPr>
              <a:t>表示されます。</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D0982988-F091-4A45-B6D8-00AA2562C1AD}"/>
              </a:ext>
            </a:extLst>
          </p:cNvPr>
          <p:cNvSpPr/>
          <p:nvPr/>
        </p:nvSpPr>
        <p:spPr bwMode="auto">
          <a:xfrm>
            <a:off x="2669093" y="5804207"/>
            <a:ext cx="292641" cy="281836"/>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30" name="矢印: 右 29">
            <a:extLst>
              <a:ext uri="{FF2B5EF4-FFF2-40B4-BE49-F238E27FC236}">
                <a16:creationId xmlns:a16="http://schemas.microsoft.com/office/drawing/2014/main" id="{1BE39E50-06A7-4953-A537-18D61852747A}"/>
              </a:ext>
            </a:extLst>
          </p:cNvPr>
          <p:cNvSpPr/>
          <p:nvPr/>
        </p:nvSpPr>
        <p:spPr bwMode="auto">
          <a:xfrm>
            <a:off x="4918540" y="2112860"/>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1" name="矢印: 右 30">
            <a:extLst>
              <a:ext uri="{FF2B5EF4-FFF2-40B4-BE49-F238E27FC236}">
                <a16:creationId xmlns:a16="http://schemas.microsoft.com/office/drawing/2014/main" id="{68099A01-B26A-402D-979A-65BF955A5C5E}"/>
              </a:ext>
            </a:extLst>
          </p:cNvPr>
          <p:cNvSpPr/>
          <p:nvPr/>
        </p:nvSpPr>
        <p:spPr bwMode="auto">
          <a:xfrm rot="8263906">
            <a:off x="4952400" y="3255612"/>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6" name="テキスト ボックス 15">
            <a:extLst>
              <a:ext uri="{FF2B5EF4-FFF2-40B4-BE49-F238E27FC236}">
                <a16:creationId xmlns:a16="http://schemas.microsoft.com/office/drawing/2014/main" id="{AAADCE07-6A0D-77BB-7C1D-5610FE460D69}"/>
              </a:ext>
            </a:extLst>
          </p:cNvPr>
          <p:cNvSpPr txBox="1"/>
          <p:nvPr/>
        </p:nvSpPr>
        <p:spPr>
          <a:xfrm>
            <a:off x="5700864" y="855156"/>
            <a:ext cx="3248892" cy="276999"/>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&lt;STEP5&gt;</a:t>
            </a:r>
            <a:r>
              <a:rPr lang="ja-JP" altLang="en-US" sz="1200" dirty="0">
                <a:latin typeface="BIZ UDPゴシック" panose="020B0400000000000000" pitchFamily="50" charset="-128"/>
                <a:ea typeface="BIZ UDPゴシック" panose="020B0400000000000000" pitchFamily="50" charset="-128"/>
              </a:rPr>
              <a:t>「追加する」をクリックします。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ED2B70E9-0694-DC40-B0E2-CC5DC4D8B9AE}"/>
              </a:ext>
            </a:extLst>
          </p:cNvPr>
          <p:cNvSpPr txBox="1"/>
          <p:nvPr/>
        </p:nvSpPr>
        <p:spPr>
          <a:xfrm>
            <a:off x="282227" y="3811806"/>
            <a:ext cx="5091458" cy="461665"/>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&lt;STEP6&gt;</a:t>
            </a:r>
            <a:r>
              <a:rPr kumimoji="1" lang="ja-JP" altLang="en-US" sz="1200" dirty="0">
                <a:latin typeface="BIZ UDPゴシック" panose="020B0400000000000000" pitchFamily="50" charset="-128"/>
                <a:ea typeface="BIZ UDPゴシック" panose="020B0400000000000000" pitchFamily="50" charset="-128"/>
              </a:rPr>
              <a:t>「関連レコード一覧表示</a:t>
            </a:r>
            <a:r>
              <a:rPr lang="ja-JP" altLang="en-US" sz="1200" dirty="0">
                <a:latin typeface="BIZ UDPゴシック" panose="020B0400000000000000" pitchFamily="50" charset="-128"/>
                <a:ea typeface="BIZ UDPゴシック" panose="020B0400000000000000" pitchFamily="50" charset="-128"/>
              </a:rPr>
              <a:t>プラグイン」にチェックを入れ、</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画面右下の「追加」をクリックします。</a:t>
            </a:r>
          </a:p>
        </p:txBody>
      </p:sp>
      <p:pic>
        <p:nvPicPr>
          <p:cNvPr id="19" name="図 18">
            <a:extLst>
              <a:ext uri="{FF2B5EF4-FFF2-40B4-BE49-F238E27FC236}">
                <a16:creationId xmlns:a16="http://schemas.microsoft.com/office/drawing/2014/main" id="{D5C09E50-8D0C-57EA-99E9-8E5B19C4B1E9}"/>
              </a:ext>
            </a:extLst>
          </p:cNvPr>
          <p:cNvPicPr>
            <a:picLocks noChangeAspect="1"/>
          </p:cNvPicPr>
          <p:nvPr/>
        </p:nvPicPr>
        <p:blipFill rotWithShape="1">
          <a:blip r:embed="rId7"/>
          <a:srcRect l="7346" t="19175"/>
          <a:stretch/>
        </p:blipFill>
        <p:spPr>
          <a:xfrm>
            <a:off x="2949542" y="4153354"/>
            <a:ext cx="1914622" cy="454417"/>
          </a:xfrm>
          <a:prstGeom prst="rect">
            <a:avLst/>
          </a:prstGeom>
          <a:ln>
            <a:solidFill>
              <a:schemeClr val="bg1">
                <a:lumMod val="75000"/>
              </a:schemeClr>
            </a:solidFill>
          </a:ln>
        </p:spPr>
      </p:pic>
      <p:sp>
        <p:nvSpPr>
          <p:cNvPr id="20" name="正方形/長方形 19">
            <a:extLst>
              <a:ext uri="{FF2B5EF4-FFF2-40B4-BE49-F238E27FC236}">
                <a16:creationId xmlns:a16="http://schemas.microsoft.com/office/drawing/2014/main" id="{B72CBFBB-BBCF-1619-0DCB-8AE206EBDAEA}"/>
              </a:ext>
            </a:extLst>
          </p:cNvPr>
          <p:cNvSpPr/>
          <p:nvPr/>
        </p:nvSpPr>
        <p:spPr bwMode="auto">
          <a:xfrm>
            <a:off x="3905170" y="4253151"/>
            <a:ext cx="883423" cy="328548"/>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1" name="矢印: 右 20">
            <a:extLst>
              <a:ext uri="{FF2B5EF4-FFF2-40B4-BE49-F238E27FC236}">
                <a16:creationId xmlns:a16="http://schemas.microsoft.com/office/drawing/2014/main" id="{3416022E-CB11-B8D8-F95B-26155C8BE1EE}"/>
              </a:ext>
            </a:extLst>
          </p:cNvPr>
          <p:cNvSpPr/>
          <p:nvPr/>
        </p:nvSpPr>
        <p:spPr bwMode="auto">
          <a:xfrm>
            <a:off x="5266975" y="5497472"/>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2" name="矢印: 右 21">
            <a:extLst>
              <a:ext uri="{FF2B5EF4-FFF2-40B4-BE49-F238E27FC236}">
                <a16:creationId xmlns:a16="http://schemas.microsoft.com/office/drawing/2014/main" id="{55350980-CB9E-64B6-1745-E5C2BB943D7A}"/>
              </a:ext>
            </a:extLst>
          </p:cNvPr>
          <p:cNvSpPr/>
          <p:nvPr/>
        </p:nvSpPr>
        <p:spPr bwMode="auto">
          <a:xfrm rot="5400000">
            <a:off x="2355611" y="4561745"/>
            <a:ext cx="376713" cy="347594"/>
          </a:xfrm>
          <a:prstGeom prst="rightArrow">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3" name="正方形/長方形 22">
            <a:extLst>
              <a:ext uri="{FF2B5EF4-FFF2-40B4-BE49-F238E27FC236}">
                <a16:creationId xmlns:a16="http://schemas.microsoft.com/office/drawing/2014/main" id="{AD4EE020-81DF-DFD0-28AB-87A548827AC9}"/>
              </a:ext>
            </a:extLst>
          </p:cNvPr>
          <p:cNvSpPr/>
          <p:nvPr/>
        </p:nvSpPr>
        <p:spPr bwMode="auto">
          <a:xfrm>
            <a:off x="5751115" y="2485287"/>
            <a:ext cx="653495" cy="212288"/>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162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FE506EA-1FC1-E1F3-1378-078787D943C4}"/>
              </a:ext>
            </a:extLst>
          </p:cNvPr>
          <p:cNvPicPr>
            <a:picLocks noChangeAspect="1"/>
          </p:cNvPicPr>
          <p:nvPr/>
        </p:nvPicPr>
        <p:blipFill rotWithShape="1">
          <a:blip r:embed="rId2"/>
          <a:srcRect t="2204" b="15816"/>
          <a:stretch/>
        </p:blipFill>
        <p:spPr>
          <a:xfrm>
            <a:off x="257031" y="1533945"/>
            <a:ext cx="9838766" cy="5021778"/>
          </a:xfrm>
          <a:prstGeom prst="rect">
            <a:avLst/>
          </a:prstGeom>
          <a:ln>
            <a:solidFill>
              <a:schemeClr val="bg1">
                <a:lumMod val="75000"/>
              </a:schemeClr>
            </a:solidFill>
          </a:ln>
        </p:spPr>
      </p:pic>
      <p:sp>
        <p:nvSpPr>
          <p:cNvPr id="19" name="正方形/長方形 18">
            <a:extLst>
              <a:ext uri="{FF2B5EF4-FFF2-40B4-BE49-F238E27FC236}">
                <a16:creationId xmlns:a16="http://schemas.microsoft.com/office/drawing/2014/main" id="{AE4371F2-9954-C537-6774-ED9D1C46AC57}"/>
              </a:ext>
            </a:extLst>
          </p:cNvPr>
          <p:cNvSpPr/>
          <p:nvPr/>
        </p:nvSpPr>
        <p:spPr bwMode="auto">
          <a:xfrm>
            <a:off x="3496884" y="5982670"/>
            <a:ext cx="6724076" cy="1235701"/>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2" name="テキスト ボックス 1">
            <a:extLst>
              <a:ext uri="{FF2B5EF4-FFF2-40B4-BE49-F238E27FC236}">
                <a16:creationId xmlns:a16="http://schemas.microsoft.com/office/drawing/2014/main" id="{90D0B888-C944-4BA6-B5BF-9DA825B1FC1A}"/>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プラグイン設定３</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B620520-AF59-4629-B0B0-515800023649}"/>
              </a:ext>
            </a:extLst>
          </p:cNvPr>
          <p:cNvSpPr txBox="1"/>
          <p:nvPr/>
        </p:nvSpPr>
        <p:spPr>
          <a:xfrm>
            <a:off x="257493" y="568325"/>
            <a:ext cx="9396094" cy="646331"/>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・ライセンスキーの設定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・カスタマイズビューの作成</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rPr>
              <a:t>API</a:t>
            </a:r>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トークンの設定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6069660-231D-488B-8566-FD8D452E11D2}"/>
              </a:ext>
            </a:extLst>
          </p:cNvPr>
          <p:cNvSpPr txBox="1"/>
          <p:nvPr/>
        </p:nvSpPr>
        <p:spPr>
          <a:xfrm>
            <a:off x="1758585" y="3928823"/>
            <a:ext cx="3720890"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任意の名称を入力し、「作成」ボタンをクリックします。</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023B18D7-B91A-4B99-AD9B-29617C07A55A}"/>
              </a:ext>
            </a:extLst>
          </p:cNvPr>
          <p:cNvSpPr txBox="1"/>
          <p:nvPr/>
        </p:nvSpPr>
        <p:spPr>
          <a:xfrm>
            <a:off x="253756" y="1228946"/>
            <a:ext cx="4592924"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９</a:t>
            </a:r>
            <a:r>
              <a:rPr kumimoji="1" lang="en-US" altLang="ja-JP" sz="1200" dirty="0">
                <a:latin typeface="BIZ UDPゴシック" panose="020B0400000000000000" pitchFamily="50" charset="-128"/>
                <a:ea typeface="BIZ UDPゴシック" panose="020B0400000000000000" pitchFamily="50" charset="-128"/>
              </a:rPr>
              <a:t>&gt;</a:t>
            </a:r>
            <a:r>
              <a:rPr kumimoji="1" lang="ja-JP" altLang="en-US" sz="1200" dirty="0">
                <a:latin typeface="BIZ UDPゴシック" panose="020B0400000000000000" pitchFamily="50" charset="-128"/>
                <a:ea typeface="BIZ UDPゴシック" panose="020B0400000000000000" pitchFamily="50" charset="-128"/>
              </a:rPr>
              <a:t>カスタマイズビュー、</a:t>
            </a:r>
            <a:r>
              <a:rPr kumimoji="1" lang="en-US" altLang="ja-JP" sz="1200" dirty="0">
                <a:latin typeface="BIZ UDPゴシック" panose="020B0400000000000000" pitchFamily="50" charset="-128"/>
                <a:ea typeface="BIZ UDPゴシック" panose="020B0400000000000000" pitchFamily="50" charset="-128"/>
              </a:rPr>
              <a:t>API</a:t>
            </a:r>
            <a:r>
              <a:rPr kumimoji="1" lang="ja-JP" altLang="en-US" sz="1200" dirty="0">
                <a:latin typeface="BIZ UDPゴシック" panose="020B0400000000000000" pitchFamily="50" charset="-128"/>
                <a:ea typeface="BIZ UDPゴシック" panose="020B0400000000000000" pitchFamily="50" charset="-128"/>
              </a:rPr>
              <a:t>トークンの設定を行います。　</a:t>
            </a:r>
          </a:p>
        </p:txBody>
      </p:sp>
      <p:sp>
        <p:nvSpPr>
          <p:cNvPr id="27" name="テキスト ボックス 26">
            <a:extLst>
              <a:ext uri="{FF2B5EF4-FFF2-40B4-BE49-F238E27FC236}">
                <a16:creationId xmlns:a16="http://schemas.microsoft.com/office/drawing/2014/main" id="{48EC1FBD-9D4F-4605-A220-8A00BEAD62F5}"/>
              </a:ext>
            </a:extLst>
          </p:cNvPr>
          <p:cNvSpPr txBox="1"/>
          <p:nvPr/>
        </p:nvSpPr>
        <p:spPr>
          <a:xfrm>
            <a:off x="2424254" y="2080866"/>
            <a:ext cx="4288993" cy="461665"/>
          </a:xfrm>
          <a:prstGeom prst="rect">
            <a:avLst/>
          </a:prstGeom>
          <a:solidFill>
            <a:schemeClr val="bg1"/>
          </a:solidFill>
        </p:spPr>
        <p:txBody>
          <a:bodyPr wrap="square" rtlCol="0">
            <a:spAutoFit/>
          </a:bodyPr>
          <a:lstStyle/>
          <a:p>
            <a:r>
              <a:rPr kumimoji="1" lang="ja-JP" altLang="en-US" sz="1200" dirty="0">
                <a:solidFill>
                  <a:srgbClr val="FF0000"/>
                </a:solidFill>
                <a:latin typeface="BIZ UDPゴシック" panose="020B0400000000000000" pitchFamily="50" charset="-128"/>
                <a:ea typeface="BIZ UDPゴシック" panose="020B0400000000000000" pitchFamily="50" charset="-128"/>
              </a:rPr>
              <a:t>ライセンスキーを</a:t>
            </a:r>
            <a:r>
              <a:rPr lang="ja-JP" altLang="en-US" sz="1200" dirty="0">
                <a:solidFill>
                  <a:srgbClr val="FF0000"/>
                </a:solidFill>
                <a:latin typeface="BIZ UDPゴシック" panose="020B0400000000000000" pitchFamily="50" charset="-128"/>
                <a:ea typeface="BIZ UDPゴシック" panose="020B0400000000000000" pitchFamily="50" charset="-128"/>
              </a:rPr>
              <a:t>入力します。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ライセンスキーは別途ご案内します</a:t>
            </a:r>
            <a:endParaRPr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C2F43682-4D2C-416B-BC80-D252D9B0FED3}"/>
              </a:ext>
            </a:extLst>
          </p:cNvPr>
          <p:cNvSpPr txBox="1"/>
          <p:nvPr/>
        </p:nvSpPr>
        <p:spPr>
          <a:xfrm>
            <a:off x="2310664" y="5382529"/>
            <a:ext cx="3820564" cy="276999"/>
          </a:xfrm>
          <a:prstGeom prst="rect">
            <a:avLst/>
          </a:prstGeom>
          <a:noFill/>
        </p:spPr>
        <p:txBody>
          <a:bodyPr wrap="square" rtlCol="0">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P</a:t>
            </a:r>
            <a:r>
              <a:rPr lang="ja-JP" altLang="en-US" sz="1200" dirty="0">
                <a:solidFill>
                  <a:srgbClr val="FF0000"/>
                </a:solidFill>
                <a:latin typeface="BIZ UDPゴシック" panose="020B0400000000000000" pitchFamily="50" charset="-128"/>
                <a:ea typeface="BIZ UDPゴシック" panose="020B0400000000000000" pitchFamily="50" charset="-128"/>
              </a:rPr>
              <a:t>６</a:t>
            </a:r>
            <a:r>
              <a:rPr kumimoji="1" lang="en-US" altLang="ja-JP" sz="1200" dirty="0">
                <a:solidFill>
                  <a:srgbClr val="FF0000"/>
                </a:solidFill>
                <a:latin typeface="BIZ UDPゴシック" panose="020B0400000000000000" pitchFamily="50" charset="-128"/>
                <a:ea typeface="BIZ UDPゴシック" panose="020B0400000000000000" pitchFamily="50" charset="-128"/>
              </a:rPr>
              <a:t>&lt;STEP2&gt;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で作成した</a:t>
            </a:r>
            <a:r>
              <a:rPr kumimoji="1" lang="en-US" altLang="ja-JP" sz="1200" dirty="0">
                <a:solidFill>
                  <a:srgbClr val="FF0000"/>
                </a:solidFill>
                <a:latin typeface="BIZ UDPゴシック" panose="020B0400000000000000" pitchFamily="50" charset="-128"/>
                <a:ea typeface="BIZ UDPゴシック" panose="020B0400000000000000" pitchFamily="50" charset="-128"/>
              </a:rPr>
              <a:t>API</a:t>
            </a:r>
            <a:r>
              <a:rPr kumimoji="1" lang="ja-JP" altLang="en-US" sz="1200" dirty="0">
                <a:solidFill>
                  <a:srgbClr val="FF0000"/>
                </a:solidFill>
                <a:latin typeface="BIZ UDPゴシック" panose="020B0400000000000000" pitchFamily="50" charset="-128"/>
                <a:ea typeface="BIZ UDPゴシック" panose="020B0400000000000000" pitchFamily="50" charset="-128"/>
              </a:rPr>
              <a:t>トークンを入力します。</a:t>
            </a:r>
          </a:p>
        </p:txBody>
      </p:sp>
      <p:pic>
        <p:nvPicPr>
          <p:cNvPr id="4" name="グラフィックス 3" descr="カーソル 単色塗りつぶし">
            <a:extLst>
              <a:ext uri="{FF2B5EF4-FFF2-40B4-BE49-F238E27FC236}">
                <a16:creationId xmlns:a16="http://schemas.microsoft.com/office/drawing/2014/main" id="{21055B4B-DB34-DA98-0413-CFD2AF7CFE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4298" y="3808486"/>
            <a:ext cx="308088" cy="308088"/>
          </a:xfrm>
          <a:prstGeom prst="rect">
            <a:avLst/>
          </a:prstGeom>
        </p:spPr>
      </p:pic>
      <p:sp>
        <p:nvSpPr>
          <p:cNvPr id="58" name="テキスト ボックス 57">
            <a:extLst>
              <a:ext uri="{FF2B5EF4-FFF2-40B4-BE49-F238E27FC236}">
                <a16:creationId xmlns:a16="http://schemas.microsoft.com/office/drawing/2014/main" id="{678B52FB-C0F0-3B1B-13DE-02FC7049641A}"/>
              </a:ext>
            </a:extLst>
          </p:cNvPr>
          <p:cNvSpPr txBox="1"/>
          <p:nvPr/>
        </p:nvSpPr>
        <p:spPr>
          <a:xfrm>
            <a:off x="6831181" y="4689091"/>
            <a:ext cx="2987154" cy="646331"/>
          </a:xfrm>
          <a:prstGeom prst="rect">
            <a:avLst/>
          </a:prstGeom>
          <a:solidFill>
            <a:srgbClr val="CCD8E4"/>
          </a:solid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カスタマイズビューの作成には、</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err="1">
                <a:latin typeface="BIZ UDPゴシック" panose="020B0400000000000000" pitchFamily="50" charset="-128"/>
                <a:ea typeface="BIZ UDPゴシック" panose="020B0400000000000000" pitchFamily="50" charset="-128"/>
              </a:rPr>
              <a:t>k</a:t>
            </a:r>
            <a:r>
              <a:rPr kumimoji="1" lang="en-US" altLang="ja-JP" sz="1200" dirty="0" err="1">
                <a:latin typeface="BIZ UDPゴシック" panose="020B0400000000000000" pitchFamily="50" charset="-128"/>
                <a:ea typeface="BIZ UDPゴシック" panose="020B0400000000000000" pitchFamily="50" charset="-128"/>
              </a:rPr>
              <a:t>intone</a:t>
            </a:r>
            <a:r>
              <a:rPr kumimoji="1" lang="ja-JP" altLang="en-US" sz="1200" dirty="0">
                <a:latin typeface="BIZ UDPゴシック" panose="020B0400000000000000" pitchFamily="50" charset="-128"/>
                <a:ea typeface="BIZ UDPゴシック" panose="020B0400000000000000" pitchFamily="50" charset="-128"/>
              </a:rPr>
              <a:t>システム管理者権限が必要</a:t>
            </a:r>
            <a:r>
              <a:rPr lang="ja-JP" altLang="en-US" sz="1200" dirty="0">
                <a:latin typeface="BIZ UDPゴシック" panose="020B0400000000000000" pitchFamily="50" charset="-128"/>
                <a:ea typeface="BIZ UDPゴシック" panose="020B0400000000000000" pitchFamily="50" charset="-128"/>
              </a:rPr>
              <a:t>です。</a:t>
            </a:r>
            <a:endParaRPr lang="en-US" altLang="ja-JP" sz="1200" dirty="0">
              <a:latin typeface="BIZ UDPゴシック" panose="020B0400000000000000" pitchFamily="50" charset="-128"/>
              <a:ea typeface="BIZ UDPゴシック" panose="020B0400000000000000" pitchFamily="50" charset="-128"/>
            </a:endParaRPr>
          </a:p>
        </p:txBody>
      </p:sp>
      <p:sp>
        <p:nvSpPr>
          <p:cNvPr id="13" name="二等辺三角形 12">
            <a:extLst>
              <a:ext uri="{FF2B5EF4-FFF2-40B4-BE49-F238E27FC236}">
                <a16:creationId xmlns:a16="http://schemas.microsoft.com/office/drawing/2014/main" id="{AB15F59A-CC71-0CAB-F04F-FA1D2ECE180B}"/>
              </a:ext>
            </a:extLst>
          </p:cNvPr>
          <p:cNvSpPr/>
          <p:nvPr/>
        </p:nvSpPr>
        <p:spPr bwMode="auto">
          <a:xfrm rot="2484256" flipV="1">
            <a:off x="5142803" y="2350534"/>
            <a:ext cx="438151" cy="860857"/>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4" name="正方形/長方形 13">
            <a:extLst>
              <a:ext uri="{FF2B5EF4-FFF2-40B4-BE49-F238E27FC236}">
                <a16:creationId xmlns:a16="http://schemas.microsoft.com/office/drawing/2014/main" id="{537A1355-0A44-D7A5-B0D7-5952AFB058B4}"/>
              </a:ext>
            </a:extLst>
          </p:cNvPr>
          <p:cNvSpPr/>
          <p:nvPr/>
        </p:nvSpPr>
        <p:spPr bwMode="auto">
          <a:xfrm>
            <a:off x="5063340" y="1842433"/>
            <a:ext cx="3761287" cy="835649"/>
          </a:xfrm>
          <a:prstGeom prst="rect">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6" name="テキスト ボックス 15">
            <a:extLst>
              <a:ext uri="{FF2B5EF4-FFF2-40B4-BE49-F238E27FC236}">
                <a16:creationId xmlns:a16="http://schemas.microsoft.com/office/drawing/2014/main" id="{C8B2E7C0-0851-3EF3-F5DE-E18D0AD60536}"/>
              </a:ext>
            </a:extLst>
          </p:cNvPr>
          <p:cNvSpPr txBox="1"/>
          <p:nvPr/>
        </p:nvSpPr>
        <p:spPr>
          <a:xfrm>
            <a:off x="5050145" y="1842434"/>
            <a:ext cx="3820277"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この画面上でカスタマイズビューを作成せず</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既に作成済みのカスタマイズビューを利用する場合は</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カスタマイズビューの</a:t>
            </a:r>
            <a:r>
              <a:rPr lang="en-US" altLang="ja-JP" sz="1200" dirty="0">
                <a:latin typeface="BIZ UDPゴシック" panose="020B0400000000000000" pitchFamily="50" charset="-128"/>
                <a:ea typeface="BIZ UDPゴシック" panose="020B0400000000000000" pitchFamily="50" charset="-128"/>
              </a:rPr>
              <a:t>HTML</a:t>
            </a:r>
            <a:r>
              <a:rPr lang="ja-JP" altLang="en-US" sz="1200" dirty="0">
                <a:latin typeface="BIZ UDPゴシック" panose="020B0400000000000000" pitchFamily="50" charset="-128"/>
                <a:ea typeface="BIZ UDPゴシック" panose="020B0400000000000000" pitchFamily="50" charset="-128"/>
              </a:rPr>
              <a:t>に</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&lt;div id="contents"&gt;&lt;/div&gt;</a:t>
            </a:r>
            <a:r>
              <a:rPr lang="ja-JP" altLang="en-US" sz="1200" dirty="0">
                <a:latin typeface="BIZ UDPゴシック" panose="020B0400000000000000" pitchFamily="50" charset="-128"/>
                <a:ea typeface="BIZ UDPゴシック" panose="020B0400000000000000" pitchFamily="50" charset="-128"/>
              </a:rPr>
              <a:t>を設定して下さい。</a:t>
            </a:r>
            <a:endParaRPr kumimoji="1" lang="ja-JP" altLang="en-US" sz="1200"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4170CE2A-82E1-28C4-1612-A5F7198A33BB}"/>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6"/>
                    </a14:imgEffect>
                  </a14:imgLayer>
                </a14:imgProps>
              </a:ext>
            </a:extLst>
          </a:blip>
          <a:srcRect l="4804" t="24413" r="5418" b="36731"/>
          <a:stretch/>
        </p:blipFill>
        <p:spPr>
          <a:xfrm>
            <a:off x="446023" y="4970714"/>
            <a:ext cx="2882393" cy="222957"/>
          </a:xfrm>
          <a:prstGeom prst="rect">
            <a:avLst/>
          </a:prstGeom>
        </p:spPr>
      </p:pic>
      <p:pic>
        <p:nvPicPr>
          <p:cNvPr id="20" name="図 19">
            <a:extLst>
              <a:ext uri="{FF2B5EF4-FFF2-40B4-BE49-F238E27FC236}">
                <a16:creationId xmlns:a16="http://schemas.microsoft.com/office/drawing/2014/main" id="{D17D8D4A-CEA3-F678-A622-E4498567A08A}"/>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6"/>
                    </a14:imgEffect>
                  </a14:imgLayer>
                </a14:imgProps>
              </a:ext>
            </a:extLst>
          </a:blip>
          <a:stretch>
            <a:fillRect/>
          </a:stretch>
        </p:blipFill>
        <p:spPr>
          <a:xfrm>
            <a:off x="441960" y="2189188"/>
            <a:ext cx="1266571" cy="247491"/>
          </a:xfrm>
          <a:prstGeom prst="rect">
            <a:avLst/>
          </a:prstGeom>
        </p:spPr>
      </p:pic>
      <p:pic>
        <p:nvPicPr>
          <p:cNvPr id="26" name="図 25">
            <a:extLst>
              <a:ext uri="{FF2B5EF4-FFF2-40B4-BE49-F238E27FC236}">
                <a16:creationId xmlns:a16="http://schemas.microsoft.com/office/drawing/2014/main" id="{96DAA4AD-9B01-48B0-752B-95C8B016CE5D}"/>
              </a:ext>
            </a:extLst>
          </p:cNvPr>
          <p:cNvPicPr>
            <a:picLocks noChangeAspect="1"/>
          </p:cNvPicPr>
          <p:nvPr/>
        </p:nvPicPr>
        <p:blipFill>
          <a:blip r:embed="rId8"/>
          <a:stretch>
            <a:fillRect/>
          </a:stretch>
        </p:blipFill>
        <p:spPr>
          <a:xfrm>
            <a:off x="5849428" y="2785648"/>
            <a:ext cx="2475330" cy="1759661"/>
          </a:xfrm>
          <a:prstGeom prst="rect">
            <a:avLst/>
          </a:prstGeom>
        </p:spPr>
      </p:pic>
      <p:pic>
        <p:nvPicPr>
          <p:cNvPr id="41" name="グラフィックス 40" descr="カーソル 単色塗りつぶし">
            <a:extLst>
              <a:ext uri="{FF2B5EF4-FFF2-40B4-BE49-F238E27FC236}">
                <a16:creationId xmlns:a16="http://schemas.microsoft.com/office/drawing/2014/main" id="{2AA510BB-260D-3B9C-FE24-D838FE12246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7706" y="4239253"/>
            <a:ext cx="257696" cy="257696"/>
          </a:xfrm>
          <a:prstGeom prst="rect">
            <a:avLst/>
          </a:prstGeom>
        </p:spPr>
      </p:pic>
      <p:sp>
        <p:nvSpPr>
          <p:cNvPr id="36" name="テキスト ボックス 35">
            <a:extLst>
              <a:ext uri="{FF2B5EF4-FFF2-40B4-BE49-F238E27FC236}">
                <a16:creationId xmlns:a16="http://schemas.microsoft.com/office/drawing/2014/main" id="{4037CAB8-566C-9389-064A-8BD7B6734AF0}"/>
              </a:ext>
            </a:extLst>
          </p:cNvPr>
          <p:cNvSpPr txBox="1"/>
          <p:nvPr/>
        </p:nvSpPr>
        <p:spPr>
          <a:xfrm>
            <a:off x="7444328" y="4120803"/>
            <a:ext cx="2209259" cy="276999"/>
          </a:xfrm>
          <a:prstGeom prst="rect">
            <a:avLst/>
          </a:prstGeom>
          <a:solidFill>
            <a:srgbClr val="FFFFFF">
              <a:alpha val="58824"/>
            </a:srgbClr>
          </a:solid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a:t>
            </a:r>
            <a:r>
              <a:rPr lang="en-US" altLang="ja-JP" sz="1200" dirty="0">
                <a:solidFill>
                  <a:srgbClr val="FF0000"/>
                </a:solidFill>
                <a:latin typeface="BIZ UDPゴシック" panose="020B0400000000000000" pitchFamily="50" charset="-128"/>
                <a:ea typeface="BIZ UDPゴシック" panose="020B0400000000000000" pitchFamily="50" charset="-128"/>
              </a:rPr>
              <a:t>OK</a:t>
            </a:r>
            <a:r>
              <a:rPr lang="ja-JP" altLang="en-US" sz="1200" dirty="0">
                <a:solidFill>
                  <a:srgbClr val="FF0000"/>
                </a:solidFill>
                <a:latin typeface="BIZ UDPゴシック" panose="020B0400000000000000" pitchFamily="50" charset="-128"/>
                <a:ea typeface="BIZ UDPゴシック" panose="020B0400000000000000" pitchFamily="50" charset="-128"/>
              </a:rPr>
              <a:t>」ボタンをクリックします。</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3" name="矢印: 右 22">
            <a:extLst>
              <a:ext uri="{FF2B5EF4-FFF2-40B4-BE49-F238E27FC236}">
                <a16:creationId xmlns:a16="http://schemas.microsoft.com/office/drawing/2014/main" id="{D4324EF0-F4DA-73F1-1961-1454CBE16C85}"/>
              </a:ext>
            </a:extLst>
          </p:cNvPr>
          <p:cNvSpPr/>
          <p:nvPr/>
        </p:nvSpPr>
        <p:spPr bwMode="auto">
          <a:xfrm>
            <a:off x="5584073" y="3499250"/>
            <a:ext cx="471321" cy="347594"/>
          </a:xfrm>
          <a:prstGeom prst="rightArrow">
            <a:avLst>
              <a:gd name="adj1" fmla="val 56660"/>
              <a:gd name="adj2" fmla="val 66076"/>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 name="二等辺三角形 2">
            <a:extLst>
              <a:ext uri="{FF2B5EF4-FFF2-40B4-BE49-F238E27FC236}">
                <a16:creationId xmlns:a16="http://schemas.microsoft.com/office/drawing/2014/main" id="{D15B45E5-D2E5-6534-60F6-3B9C8E3CD761}"/>
              </a:ext>
            </a:extLst>
          </p:cNvPr>
          <p:cNvSpPr/>
          <p:nvPr/>
        </p:nvSpPr>
        <p:spPr bwMode="auto">
          <a:xfrm rot="8635736" flipV="1">
            <a:off x="8817799" y="4348063"/>
            <a:ext cx="369067" cy="538274"/>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15" name="テキスト ボックス 14">
            <a:extLst>
              <a:ext uri="{FF2B5EF4-FFF2-40B4-BE49-F238E27FC236}">
                <a16:creationId xmlns:a16="http://schemas.microsoft.com/office/drawing/2014/main" id="{0C143A28-F13B-557C-FCC5-0C580C03D8B6}"/>
              </a:ext>
            </a:extLst>
          </p:cNvPr>
          <p:cNvSpPr txBox="1"/>
          <p:nvPr/>
        </p:nvSpPr>
        <p:spPr>
          <a:xfrm>
            <a:off x="3501230" y="6000535"/>
            <a:ext cx="5938993" cy="1200329"/>
          </a:xfrm>
          <a:prstGeom prst="rect">
            <a:avLst/>
          </a:prstGeom>
          <a:noFill/>
        </p:spPr>
        <p:txBody>
          <a:bodyPr wrap="square" rtlCol="0">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エラー「</a:t>
            </a:r>
            <a:r>
              <a:rPr kumimoji="1" lang="en-US" altLang="ja-JP" sz="1200" dirty="0">
                <a:latin typeface="BIZ UDPゴシック" panose="020B0400000000000000" pitchFamily="50" charset="-128"/>
                <a:ea typeface="BIZ UDPゴシック" panose="020B0400000000000000" pitchFamily="50" charset="-128"/>
              </a:rPr>
              <a:t>API</a:t>
            </a:r>
            <a:r>
              <a:rPr kumimoji="1" lang="ja-JP" altLang="en-US" sz="1200" dirty="0">
                <a:latin typeface="BIZ UDPゴシック" panose="020B0400000000000000" pitchFamily="50" charset="-128"/>
                <a:ea typeface="BIZ UDPゴシック" panose="020B0400000000000000" pitchFamily="50" charset="-128"/>
              </a:rPr>
              <a:t>トークンのアクセス権を確認してください」について</a:t>
            </a:r>
            <a:endParaRPr lang="ja-JP" altLang="en-US" sz="1200" dirty="0"/>
          </a:p>
          <a:p>
            <a:r>
              <a:rPr kumimoji="1" lang="ja-JP" altLang="en-US" sz="1200" dirty="0">
                <a:latin typeface="BIZ UDPゴシック" panose="020B0400000000000000" pitchFamily="50" charset="-128"/>
                <a:ea typeface="BIZ UDPゴシック" panose="020B0400000000000000" pitchFamily="50" charset="-128"/>
              </a:rPr>
              <a:t>入力した</a:t>
            </a:r>
            <a:r>
              <a:rPr kumimoji="1" lang="en-US" altLang="ja-JP" sz="1200" dirty="0">
                <a:latin typeface="BIZ UDPゴシック" panose="020B0400000000000000" pitchFamily="50" charset="-128"/>
                <a:ea typeface="BIZ UDPゴシック" panose="020B0400000000000000" pitchFamily="50" charset="-128"/>
              </a:rPr>
              <a:t>API</a:t>
            </a:r>
            <a:r>
              <a:rPr kumimoji="1" lang="ja-JP" altLang="en-US" sz="1200" dirty="0">
                <a:latin typeface="BIZ UDPゴシック" panose="020B0400000000000000" pitchFamily="50" charset="-128"/>
                <a:ea typeface="BIZ UDPゴシック" panose="020B0400000000000000" pitchFamily="50" charset="-128"/>
              </a:rPr>
              <a:t>トークンに不備がある場合に右のエラーが発生します</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（値が間違っている、アプリ管理のアクセス権が付与されていない等）</a:t>
            </a:r>
            <a:endParaRPr lang="en-US" altLang="ja-JP"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API</a:t>
            </a:r>
            <a:r>
              <a:rPr lang="ja-JP" altLang="en-US" sz="1200" dirty="0">
                <a:latin typeface="BIZ UDPゴシック" panose="020B0400000000000000" pitchFamily="50" charset="-128"/>
                <a:ea typeface="BIZ UDPゴシック" panose="020B0400000000000000" pitchFamily="50" charset="-128"/>
              </a:rPr>
              <a:t>トークンを正しく設定していてもこのエラーが発生する場合は、</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使用環境が原因の可能性がございます。</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詳細は</a:t>
            </a:r>
            <a:r>
              <a:rPr lang="en-US" altLang="ja-JP" sz="1200" dirty="0">
                <a:latin typeface="BIZ UDPゴシック" panose="020B0400000000000000" pitchFamily="50" charset="-128"/>
                <a:ea typeface="BIZ UDPゴシック" panose="020B0400000000000000" pitchFamily="50" charset="-128"/>
              </a:rPr>
              <a:t>P</a:t>
            </a:r>
            <a:r>
              <a:rPr lang="ja-JP" altLang="en-US" sz="1200" dirty="0">
                <a:latin typeface="BIZ UDPゴシック" panose="020B0400000000000000" pitchFamily="50" charset="-128"/>
                <a:ea typeface="BIZ UDPゴシック" panose="020B0400000000000000" pitchFamily="50" charset="-128"/>
              </a:rPr>
              <a:t>１</a:t>
            </a:r>
            <a:r>
              <a:rPr lang="en-US" altLang="ja-JP" sz="1200" dirty="0">
                <a:latin typeface="BIZ UDPゴシック" panose="020B0400000000000000" pitchFamily="50" charset="-128"/>
                <a:ea typeface="BIZ UDPゴシック" panose="020B0400000000000000" pitchFamily="50" charset="-128"/>
              </a:rPr>
              <a:t>8</a:t>
            </a:r>
            <a:r>
              <a:rPr lang="ja-JP" altLang="en-US"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使用環境の制限</a:t>
            </a:r>
            <a:r>
              <a:rPr lang="ja-JP" altLang="en-US" sz="1200" dirty="0">
                <a:latin typeface="BIZ UDPゴシック" panose="020B0400000000000000" pitchFamily="50" charset="-128"/>
                <a:ea typeface="BIZ UDPゴシック" panose="020B0400000000000000" pitchFamily="50" charset="-128"/>
              </a:rPr>
              <a:t>」をご確認ください。</a:t>
            </a:r>
            <a:endParaRPr lang="en-US" altLang="ja-JP" sz="1200" dirty="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69C76F20-13B5-BEC8-FC51-15A7567806C7}"/>
              </a:ext>
            </a:extLst>
          </p:cNvPr>
          <p:cNvPicPr>
            <a:picLocks noChangeAspect="1"/>
          </p:cNvPicPr>
          <p:nvPr/>
        </p:nvPicPr>
        <p:blipFill>
          <a:blip r:embed="rId9"/>
          <a:stretch>
            <a:fillRect/>
          </a:stretch>
        </p:blipFill>
        <p:spPr>
          <a:xfrm>
            <a:off x="8543136" y="6073022"/>
            <a:ext cx="1553955" cy="1072968"/>
          </a:xfrm>
          <a:prstGeom prst="rect">
            <a:avLst/>
          </a:prstGeom>
        </p:spPr>
      </p:pic>
    </p:spTree>
    <p:extLst>
      <p:ext uri="{BB962C8B-B14F-4D97-AF65-F5344CB8AC3E}">
        <p14:creationId xmlns:p14="http://schemas.microsoft.com/office/powerpoint/2010/main" val="1278492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A908A07-A806-482C-87CA-3B1B9F4DD4EF}"/>
              </a:ext>
            </a:extLst>
          </p:cNvPr>
          <p:cNvSpPr txBox="1"/>
          <p:nvPr/>
        </p:nvSpPr>
        <p:spPr>
          <a:xfrm>
            <a:off x="257493" y="568325"/>
            <a:ext cx="9396094" cy="461665"/>
          </a:xfrm>
          <a:prstGeom prst="rect">
            <a:avLst/>
          </a:prstGeom>
          <a:noFill/>
          <a:ln>
            <a:solidFill>
              <a:schemeClr val="bg1">
                <a:lumMod val="50000"/>
              </a:schemeClr>
            </a:solidFill>
          </a:ln>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・カスタマイズビューの選択</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1200" dirty="0">
                <a:latin typeface="BIZ UDPゴシック" panose="020B0400000000000000" pitchFamily="50" charset="-128"/>
                <a:ea typeface="BIZ UDPゴシック" panose="020B0400000000000000" pitchFamily="50" charset="-128"/>
                <a:cs typeface="Meiryo UI" panose="020B0604030504040204" pitchFamily="50" charset="-128"/>
              </a:rPr>
              <a:t>・出力ファイル名の設定</a:t>
            </a:r>
            <a:endParaRPr lang="en-US" altLang="ja-JP" sz="12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6" name="図 15">
            <a:extLst>
              <a:ext uri="{FF2B5EF4-FFF2-40B4-BE49-F238E27FC236}">
                <a16:creationId xmlns:a16="http://schemas.microsoft.com/office/drawing/2014/main" id="{F90BD824-CF03-D5D8-CA2F-583E8C6AD325}"/>
              </a:ext>
            </a:extLst>
          </p:cNvPr>
          <p:cNvPicPr>
            <a:picLocks noChangeAspect="1"/>
          </p:cNvPicPr>
          <p:nvPr/>
        </p:nvPicPr>
        <p:blipFill rotWithShape="1">
          <a:blip r:embed="rId2"/>
          <a:srcRect l="-1" t="-3898" r="-13883" b="47367"/>
          <a:stretch/>
        </p:blipFill>
        <p:spPr>
          <a:xfrm>
            <a:off x="252102" y="1325819"/>
            <a:ext cx="9310096" cy="3287497"/>
          </a:xfrm>
          <a:prstGeom prst="rect">
            <a:avLst/>
          </a:prstGeom>
          <a:ln>
            <a:solidFill>
              <a:schemeClr val="bg1">
                <a:lumMod val="75000"/>
              </a:schemeClr>
            </a:solidFill>
          </a:ln>
        </p:spPr>
      </p:pic>
      <p:sp>
        <p:nvSpPr>
          <p:cNvPr id="2" name="テキスト ボックス 1">
            <a:extLst>
              <a:ext uri="{FF2B5EF4-FFF2-40B4-BE49-F238E27FC236}">
                <a16:creationId xmlns:a16="http://schemas.microsoft.com/office/drawing/2014/main" id="{25C28E58-7971-458C-B687-341420BBA3E5}"/>
              </a:ext>
            </a:extLst>
          </p:cNvPr>
          <p:cNvSpPr txBox="1"/>
          <p:nvPr/>
        </p:nvSpPr>
        <p:spPr>
          <a:xfrm>
            <a:off x="153560" y="132483"/>
            <a:ext cx="5155406"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プラグイン設定４</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978F1511-8C39-408C-B82F-94A3A562EDB2}"/>
              </a:ext>
            </a:extLst>
          </p:cNvPr>
          <p:cNvSpPr txBox="1"/>
          <p:nvPr/>
        </p:nvSpPr>
        <p:spPr>
          <a:xfrm>
            <a:off x="153560" y="1039241"/>
            <a:ext cx="2552302" cy="276999"/>
          </a:xfrm>
          <a:prstGeom prst="rect">
            <a:avLst/>
          </a:prstGeom>
          <a:noFill/>
        </p:spPr>
        <p:txBody>
          <a:bodyPr wrap="none" rtlCol="0">
            <a:spAutoFit/>
          </a:bodyPr>
          <a:lstStyle/>
          <a:p>
            <a:r>
              <a:rPr kumimoji="1" lang="en-US" altLang="ja-JP" sz="1200" dirty="0">
                <a:latin typeface="BIZ UDPゴシック" panose="020B0400000000000000" pitchFamily="50" charset="-128"/>
                <a:ea typeface="BIZ UDPゴシック" panose="020B0400000000000000" pitchFamily="50" charset="-128"/>
              </a:rPr>
              <a:t>&lt;STEP</a:t>
            </a:r>
            <a:r>
              <a:rPr kumimoji="1" lang="ja-JP" altLang="en-US" sz="1200" dirty="0">
                <a:latin typeface="BIZ UDPゴシック" panose="020B0400000000000000" pitchFamily="50" charset="-128"/>
                <a:ea typeface="BIZ UDPゴシック" panose="020B0400000000000000" pitchFamily="50" charset="-128"/>
              </a:rPr>
              <a:t>１０</a:t>
            </a:r>
            <a:r>
              <a:rPr kumimoji="1" lang="en-US" altLang="ja-JP" sz="1200" dirty="0">
                <a:latin typeface="BIZ UDPゴシック" panose="020B0400000000000000" pitchFamily="50" charset="-128"/>
                <a:ea typeface="BIZ UDPゴシック" panose="020B0400000000000000" pitchFamily="50" charset="-128"/>
              </a:rPr>
              <a:t>&gt;</a:t>
            </a:r>
            <a:r>
              <a:rPr lang="ja-JP" altLang="en-US" sz="1200" dirty="0">
                <a:latin typeface="BIZ UDPゴシック" panose="020B0400000000000000" pitchFamily="50" charset="-128"/>
                <a:ea typeface="BIZ UDPゴシック" panose="020B0400000000000000" pitchFamily="50" charset="-128"/>
              </a:rPr>
              <a:t>基本設定</a:t>
            </a:r>
            <a:r>
              <a:rPr kumimoji="1" lang="ja-JP" altLang="en-US" sz="1200" dirty="0">
                <a:latin typeface="BIZ UDPゴシック" panose="020B0400000000000000" pitchFamily="50" charset="-128"/>
                <a:ea typeface="BIZ UDPゴシック" panose="020B0400000000000000" pitchFamily="50" charset="-128"/>
              </a:rPr>
              <a:t>を行います。</a:t>
            </a:r>
          </a:p>
        </p:txBody>
      </p:sp>
      <p:sp>
        <p:nvSpPr>
          <p:cNvPr id="8" name="テキスト ボックス 7">
            <a:extLst>
              <a:ext uri="{FF2B5EF4-FFF2-40B4-BE49-F238E27FC236}">
                <a16:creationId xmlns:a16="http://schemas.microsoft.com/office/drawing/2014/main" id="{A220DE0E-AFC5-4F64-912D-5C3163943D35}"/>
              </a:ext>
            </a:extLst>
          </p:cNvPr>
          <p:cNvSpPr txBox="1"/>
          <p:nvPr/>
        </p:nvSpPr>
        <p:spPr>
          <a:xfrm>
            <a:off x="4883024" y="2940384"/>
            <a:ext cx="4649030" cy="461665"/>
          </a:xfrm>
          <a:prstGeom prst="rect">
            <a:avLst/>
          </a:prstGeom>
          <a:noFill/>
        </p:spPr>
        <p:txBody>
          <a:bodyPr wrap="none" rtlCol="0">
            <a:spAutoFit/>
          </a:bodyPr>
          <a:lstStyle/>
          <a:p>
            <a:r>
              <a:rPr lang="en-US" altLang="ja-JP" sz="1200" dirty="0">
                <a:solidFill>
                  <a:srgbClr val="FF0000"/>
                </a:solidFill>
                <a:latin typeface="BIZ UDPゴシック" panose="020B0400000000000000" pitchFamily="50" charset="-128"/>
                <a:ea typeface="BIZ UDPゴシック" panose="020B0400000000000000" pitchFamily="50" charset="-128"/>
              </a:rPr>
              <a:t>P</a:t>
            </a:r>
            <a:r>
              <a:rPr lang="ja-JP" altLang="en-US" sz="1200" dirty="0">
                <a:solidFill>
                  <a:srgbClr val="FF0000"/>
                </a:solidFill>
                <a:latin typeface="BIZ UDPゴシック" panose="020B0400000000000000" pitchFamily="50" charset="-128"/>
                <a:ea typeface="BIZ UDPゴシック" panose="020B0400000000000000" pitchFamily="50" charset="-128"/>
              </a:rPr>
              <a:t>８</a:t>
            </a:r>
            <a:r>
              <a:rPr lang="en-US" altLang="ja-JP" sz="1200" dirty="0">
                <a:solidFill>
                  <a:srgbClr val="FF0000"/>
                </a:solidFill>
                <a:latin typeface="BIZ UDPゴシック" panose="020B0400000000000000" pitchFamily="50" charset="-128"/>
                <a:ea typeface="BIZ UDPゴシック" panose="020B0400000000000000" pitchFamily="50" charset="-128"/>
              </a:rPr>
              <a:t>〈STEP</a:t>
            </a:r>
            <a:r>
              <a:rPr lang="ja-JP" altLang="en-US" sz="1200" dirty="0">
                <a:solidFill>
                  <a:srgbClr val="FF0000"/>
                </a:solidFill>
                <a:latin typeface="BIZ UDPゴシック" panose="020B0400000000000000" pitchFamily="50" charset="-128"/>
                <a:ea typeface="BIZ UDPゴシック" panose="020B0400000000000000" pitchFamily="50" charset="-128"/>
              </a:rPr>
              <a:t>９</a:t>
            </a:r>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で作成したカ</a:t>
            </a:r>
            <a:r>
              <a:rPr kumimoji="1" lang="ja-JP" altLang="en-US" sz="1200" dirty="0">
                <a:solidFill>
                  <a:srgbClr val="FF0000"/>
                </a:solidFill>
                <a:latin typeface="BIZ UDPゴシック" panose="020B0400000000000000" pitchFamily="50" charset="-128"/>
                <a:ea typeface="BIZ UDPゴシック" panose="020B0400000000000000" pitchFamily="50" charset="-128"/>
              </a:rPr>
              <a:t>スタマイズビュー</a:t>
            </a:r>
            <a:r>
              <a:rPr lang="ja-JP" altLang="en-US" sz="1200" dirty="0">
                <a:solidFill>
                  <a:srgbClr val="FF0000"/>
                </a:solidFill>
                <a:latin typeface="BIZ UDPゴシック" panose="020B0400000000000000" pitchFamily="50" charset="-128"/>
                <a:ea typeface="BIZ UDPゴシック" panose="020B0400000000000000" pitchFamily="50" charset="-128"/>
              </a:rPr>
              <a:t>を</a:t>
            </a:r>
            <a:r>
              <a:rPr kumimoji="1" lang="ja-JP" altLang="en-US" sz="1200" dirty="0">
                <a:solidFill>
                  <a:srgbClr val="FF0000"/>
                </a:solidFill>
                <a:latin typeface="BIZ UDPゴシック" panose="020B0400000000000000" pitchFamily="50" charset="-128"/>
                <a:ea typeface="BIZ UDPゴシック" panose="020B0400000000000000" pitchFamily="50" charset="-128"/>
              </a:rPr>
              <a:t>選択</a:t>
            </a:r>
            <a:r>
              <a:rPr lang="ja-JP" altLang="en-US" sz="1200" dirty="0">
                <a:solidFill>
                  <a:srgbClr val="FF0000"/>
                </a:solidFill>
                <a:latin typeface="BIZ UDPゴシック" panose="020B0400000000000000" pitchFamily="50" charset="-128"/>
                <a:ea typeface="BIZ UDPゴシック" panose="020B0400000000000000" pitchFamily="50" charset="-128"/>
              </a:rPr>
              <a:t>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選択したカスタマイズビュー上に関連レコード一覧が表示されます。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CBCE736-DE6B-4562-B8D5-685D735C28FC}"/>
              </a:ext>
            </a:extLst>
          </p:cNvPr>
          <p:cNvSpPr txBox="1"/>
          <p:nvPr/>
        </p:nvSpPr>
        <p:spPr>
          <a:xfrm>
            <a:off x="5097576" y="3510724"/>
            <a:ext cx="4519186" cy="461665"/>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任意の名称を入力します。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出力ファイル名は「設定したタイトル＋出力日時</a:t>
            </a:r>
            <a:r>
              <a:rPr lang="en-US" altLang="ja-JP" sz="1200" dirty="0">
                <a:latin typeface="BIZ UDPゴシック" panose="020B0400000000000000" pitchFamily="50" charset="-128"/>
                <a:ea typeface="BIZ UDPゴシック" panose="020B0400000000000000" pitchFamily="50" charset="-128"/>
              </a:rPr>
              <a:t>.csv</a:t>
            </a:r>
            <a:r>
              <a:rPr lang="ja-JP" altLang="en-US" sz="1200" dirty="0">
                <a:latin typeface="BIZ UDPゴシック" panose="020B0400000000000000" pitchFamily="50" charset="-128"/>
                <a:ea typeface="BIZ UDPゴシック" panose="020B0400000000000000" pitchFamily="50" charset="-128"/>
              </a:rPr>
              <a:t>」となります。</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4818ED3-C022-4C20-8F0E-981064AB1BA3}"/>
              </a:ext>
            </a:extLst>
          </p:cNvPr>
          <p:cNvSpPr txBox="1"/>
          <p:nvPr/>
        </p:nvSpPr>
        <p:spPr>
          <a:xfrm>
            <a:off x="4955540" y="1956512"/>
            <a:ext cx="3658374" cy="461665"/>
          </a:xfrm>
          <a:prstGeom prst="rect">
            <a:avLst/>
          </a:prstGeom>
          <a:noFill/>
        </p:spPr>
        <p:txBody>
          <a:bodyPr wrap="none" rtlCol="0">
            <a:spAutoFit/>
          </a:bodyPr>
          <a:lstStyle/>
          <a:p>
            <a:r>
              <a:rPr kumimoji="1" lang="ja-JP" altLang="en-US" sz="1200" dirty="0">
                <a:solidFill>
                  <a:srgbClr val="FF0000"/>
                </a:solidFill>
                <a:latin typeface="BIZ UDPゴシック" panose="020B0400000000000000" pitchFamily="50" charset="-128"/>
                <a:ea typeface="BIZ UDPゴシック" panose="020B0400000000000000" pitchFamily="50" charset="-128"/>
              </a:rPr>
              <a:t>カスタマイズビューを複数</a:t>
            </a:r>
            <a:r>
              <a:rPr lang="ja-JP" altLang="en-US" sz="1200" dirty="0">
                <a:solidFill>
                  <a:srgbClr val="FF0000"/>
                </a:solidFill>
                <a:latin typeface="BIZ UDPゴシック" panose="020B0400000000000000" pitchFamily="50" charset="-128"/>
                <a:ea typeface="BIZ UDPゴシック" panose="020B0400000000000000" pitchFamily="50" charset="-128"/>
              </a:rPr>
              <a:t>設定</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する場合は</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こちらをクリックしてタブを追加します。</a:t>
            </a:r>
            <a:r>
              <a:rPr kumimoji="1" lang="ja-JP" altLang="en-US" sz="1200" dirty="0">
                <a:latin typeface="BIZ UDPゴシック" panose="020B0400000000000000" pitchFamily="50" charset="-128"/>
                <a:ea typeface="BIZ UDPゴシック" panose="020B0400000000000000" pitchFamily="50" charset="-128"/>
              </a:rPr>
              <a:t>（最大</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個）</a:t>
            </a:r>
            <a:endParaRPr kumimoji="1" lang="en-US" altLang="ja-JP" sz="1200" dirty="0">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668C3CE1-2892-EC47-C01B-E357DEC68C19}"/>
              </a:ext>
            </a:extLst>
          </p:cNvPr>
          <p:cNvCxnSpPr>
            <a:cxnSpLocks/>
          </p:cNvCxnSpPr>
          <p:nvPr/>
        </p:nvCxnSpPr>
        <p:spPr>
          <a:xfrm flipH="1">
            <a:off x="4611845" y="2192089"/>
            <a:ext cx="365302" cy="78703"/>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86BBFCF6-F34F-56E6-BDC1-33956FAEC183}"/>
              </a:ext>
            </a:extLst>
          </p:cNvPr>
          <p:cNvSpPr txBox="1"/>
          <p:nvPr/>
        </p:nvSpPr>
        <p:spPr>
          <a:xfrm>
            <a:off x="2561487" y="5135523"/>
            <a:ext cx="6643474" cy="661720"/>
          </a:xfrm>
          <a:prstGeom prst="rect">
            <a:avLst/>
          </a:prstGeom>
          <a:solidFill>
            <a:srgbClr val="CCD8E4"/>
          </a:solid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プラグインに設定可能なデータ量を超過すると、</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個まで設定いただけない場合がございます。</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詳細は「プラグインに設定可能なデータ量の制限」（</a:t>
            </a:r>
            <a:r>
              <a:rPr kumimoji="1" lang="en-US" altLang="ja-JP" sz="1200" dirty="0">
                <a:latin typeface="BIZ UDPゴシック" panose="020B0400000000000000" pitchFamily="50" charset="-128"/>
                <a:ea typeface="BIZ UDPゴシック" panose="020B0400000000000000" pitchFamily="50" charset="-128"/>
              </a:rPr>
              <a:t>P</a:t>
            </a:r>
            <a:r>
              <a:rPr lang="ja-JP" altLang="en-US" sz="1200" dirty="0">
                <a:latin typeface="BIZ UDPゴシック" panose="020B0400000000000000" pitchFamily="50" charset="-128"/>
                <a:ea typeface="BIZ UDPゴシック" panose="020B0400000000000000" pitchFamily="50" charset="-128"/>
              </a:rPr>
              <a:t>１</a:t>
            </a:r>
            <a:r>
              <a:rPr lang="en-US" altLang="ja-JP" sz="1200" dirty="0">
                <a:latin typeface="BIZ UDPゴシック" panose="020B0400000000000000" pitchFamily="50" charset="-128"/>
                <a:ea typeface="BIZ UDPゴシック" panose="020B0400000000000000" pitchFamily="50" charset="-128"/>
              </a:rPr>
              <a:t>9</a:t>
            </a:r>
            <a:r>
              <a:rPr kumimoji="1" lang="ja-JP" altLang="en-US" sz="1200" dirty="0">
                <a:latin typeface="BIZ UDPゴシック" panose="020B0400000000000000" pitchFamily="50" charset="-128"/>
                <a:ea typeface="BIZ UDPゴシック" panose="020B0400000000000000" pitchFamily="50" charset="-128"/>
              </a:rPr>
              <a:t>）をご参照ください。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BD471C4A-F4B3-83E8-A247-9D1290B12CE4}"/>
              </a:ext>
            </a:extLst>
          </p:cNvPr>
          <p:cNvSpPr/>
          <p:nvPr/>
        </p:nvSpPr>
        <p:spPr bwMode="auto">
          <a:xfrm>
            <a:off x="1868993" y="2052014"/>
            <a:ext cx="211267" cy="224118"/>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D112A702-4ACC-9E78-C35B-2D63F0F60B29}"/>
              </a:ext>
            </a:extLst>
          </p:cNvPr>
          <p:cNvSpPr txBox="1"/>
          <p:nvPr/>
        </p:nvSpPr>
        <p:spPr>
          <a:xfrm>
            <a:off x="1882999" y="1559568"/>
            <a:ext cx="1443024"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タブを複製します。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cxnSp>
        <p:nvCxnSpPr>
          <p:cNvPr id="28" name="直線コネクタ 27">
            <a:extLst>
              <a:ext uri="{FF2B5EF4-FFF2-40B4-BE49-F238E27FC236}">
                <a16:creationId xmlns:a16="http://schemas.microsoft.com/office/drawing/2014/main" id="{B0F100E0-46EA-8A5C-DF51-A2A268B6A12A}"/>
              </a:ext>
            </a:extLst>
          </p:cNvPr>
          <p:cNvCxnSpPr>
            <a:cxnSpLocks/>
          </p:cNvCxnSpPr>
          <p:nvPr/>
        </p:nvCxnSpPr>
        <p:spPr>
          <a:xfrm flipH="1">
            <a:off x="2011325" y="1846273"/>
            <a:ext cx="141325" cy="213305"/>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88003A29-E5BB-50C7-6364-DE9742BAAF96}"/>
              </a:ext>
            </a:extLst>
          </p:cNvPr>
          <p:cNvSpPr/>
          <p:nvPr/>
        </p:nvSpPr>
        <p:spPr bwMode="auto">
          <a:xfrm>
            <a:off x="3078468" y="1961646"/>
            <a:ext cx="194599" cy="216554"/>
          </a:xfrm>
          <a:prstGeom prst="rect">
            <a:avLst/>
          </a:prstGeom>
          <a:noFill/>
          <a:ln w="25400">
            <a:solidFill>
              <a:srgbClr val="FF0000"/>
            </a:solid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84813F21-52DF-9F9C-9387-3E6369E2466A}"/>
              </a:ext>
            </a:extLst>
          </p:cNvPr>
          <p:cNvSpPr txBox="1"/>
          <p:nvPr/>
        </p:nvSpPr>
        <p:spPr>
          <a:xfrm>
            <a:off x="2842318" y="2484363"/>
            <a:ext cx="1443024" cy="276999"/>
          </a:xfrm>
          <a:prstGeom prst="rect">
            <a:avLst/>
          </a:prstGeom>
          <a:noFill/>
        </p:spPr>
        <p:txBody>
          <a:bodyPr wrap="none" rtlCol="0">
            <a:spAutoFit/>
          </a:bodyPr>
          <a:lstStyle/>
          <a:p>
            <a:r>
              <a:rPr lang="ja-JP" altLang="en-US" sz="1200" dirty="0">
                <a:solidFill>
                  <a:srgbClr val="FF0000"/>
                </a:solidFill>
                <a:latin typeface="BIZ UDPゴシック" panose="020B0400000000000000" pitchFamily="50" charset="-128"/>
                <a:ea typeface="BIZ UDPゴシック" panose="020B0400000000000000" pitchFamily="50" charset="-128"/>
              </a:rPr>
              <a:t>タブを削除します。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cxnSp>
        <p:nvCxnSpPr>
          <p:cNvPr id="39" name="直線コネクタ 38">
            <a:extLst>
              <a:ext uri="{FF2B5EF4-FFF2-40B4-BE49-F238E27FC236}">
                <a16:creationId xmlns:a16="http://schemas.microsoft.com/office/drawing/2014/main" id="{E1622ECA-367E-DED2-0174-E9D9627E7084}"/>
              </a:ext>
            </a:extLst>
          </p:cNvPr>
          <p:cNvCxnSpPr>
            <a:cxnSpLocks/>
            <a:stCxn id="37" idx="2"/>
          </p:cNvCxnSpPr>
          <p:nvPr/>
        </p:nvCxnSpPr>
        <p:spPr>
          <a:xfrm>
            <a:off x="3175768" y="2178200"/>
            <a:ext cx="97299" cy="343266"/>
          </a:xfrm>
          <a:prstGeom prst="line">
            <a:avLst/>
          </a:prstGeom>
          <a:ln w="2222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二等辺三角形 43">
            <a:extLst>
              <a:ext uri="{FF2B5EF4-FFF2-40B4-BE49-F238E27FC236}">
                <a16:creationId xmlns:a16="http://schemas.microsoft.com/office/drawing/2014/main" id="{4E783E82-C293-9BDA-487A-C70A40C4B16F}"/>
              </a:ext>
            </a:extLst>
          </p:cNvPr>
          <p:cNvSpPr/>
          <p:nvPr/>
        </p:nvSpPr>
        <p:spPr bwMode="auto">
          <a:xfrm rot="4463754" flipV="1">
            <a:off x="3588474" y="1099192"/>
            <a:ext cx="350199" cy="920750"/>
          </a:xfrm>
          <a:prstGeom prst="triangle">
            <a:avLst/>
          </a:prstGeom>
          <a:solidFill>
            <a:srgbClr val="CCD8E4"/>
          </a:solidFill>
          <a:ln>
            <a:noFill/>
          </a:ln>
        </p:spPr>
        <p:txBody>
          <a:bodyPr rot="10800000" vert="eaVert" lIns="91434" tIns="45718" rIns="91434" bIns="45718" rtlCol="0" anchor="b"/>
          <a:lstStyle/>
          <a:p>
            <a:pPr algn="l"/>
            <a:endParaRPr kumimoji="1" lang="ja-JP" altLang="en-US" sz="2300" b="1" i="1" dirty="0">
              <a:effectLst>
                <a:outerShdw blurRad="38100" dist="38100" dir="2700000" algn="tl">
                  <a:srgbClr val="C0C0C0"/>
                </a:outerShdw>
              </a:effectLst>
              <a:latin typeface="Arial" charset="0"/>
            </a:endParaRPr>
          </a:p>
        </p:txBody>
      </p:sp>
      <p:sp>
        <p:nvSpPr>
          <p:cNvPr id="36" name="テキスト ボックス 35">
            <a:extLst>
              <a:ext uri="{FF2B5EF4-FFF2-40B4-BE49-F238E27FC236}">
                <a16:creationId xmlns:a16="http://schemas.microsoft.com/office/drawing/2014/main" id="{BEA34726-8939-88E0-0794-84302740A7DA}"/>
              </a:ext>
            </a:extLst>
          </p:cNvPr>
          <p:cNvSpPr txBox="1"/>
          <p:nvPr/>
        </p:nvSpPr>
        <p:spPr>
          <a:xfrm>
            <a:off x="4119729" y="1153591"/>
            <a:ext cx="4649030" cy="661720"/>
          </a:xfrm>
          <a:prstGeom prst="rect">
            <a:avLst/>
          </a:prstGeom>
          <a:solidFill>
            <a:srgbClr val="CCD8E4"/>
          </a:solidFill>
        </p:spPr>
        <p:txBody>
          <a:bodyPr wrap="square">
            <a:spAutoFit/>
          </a:bodyPr>
          <a:lstStyle/>
          <a:p>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ご注意</a:t>
            </a:r>
            <a:r>
              <a:rPr kumimoji="1" lang="en-US" altLang="ja-JP" sz="1200" dirty="0">
                <a:solidFill>
                  <a:srgbClr val="FF0000"/>
                </a:solidFill>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カスタマイズビュー設定欄が重複していると設定を保存できません。</a:t>
            </a:r>
          </a:p>
          <a:p>
            <a:r>
              <a:rPr lang="ja-JP" altLang="en-US" sz="1200" dirty="0">
                <a:latin typeface="BIZ UDPゴシック" panose="020B0400000000000000" pitchFamily="50" charset="-128"/>
                <a:ea typeface="BIZ UDPゴシック" panose="020B0400000000000000" pitchFamily="50" charset="-128"/>
              </a:rPr>
              <a:t>タブの複製後はカスタマイズビューを変更してください。</a:t>
            </a:r>
          </a:p>
        </p:txBody>
      </p:sp>
    </p:spTree>
    <p:extLst>
      <p:ext uri="{BB962C8B-B14F-4D97-AF65-F5344CB8AC3E}">
        <p14:creationId xmlns:p14="http://schemas.microsoft.com/office/powerpoint/2010/main" val="3910969712"/>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BIZ UDPゴシック"/>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a:spPr>
      <a:bodyPr rot="10800000" vert="eaVert" lIns="91434" tIns="45718" rIns="91434" bIns="45718" anchor="b"/>
      <a:lstStyle>
        <a:defPPr algn="l">
          <a:defRPr sz="2300" b="1" i="1" dirty="0">
            <a:effectLst>
              <a:outerShdw blurRad="38100" dist="38100" dir="2700000" algn="tl">
                <a:srgbClr val="C0C0C0"/>
              </a:outerShdw>
            </a:effectLst>
            <a:latin typeface="Arial" charset="0"/>
          </a:defRPr>
        </a:defPPr>
      </a:lstStyle>
    </a:spDef>
    <a:lnDef>
      <a:spPr>
        <a:ln>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BIZ UDPゴシック"/>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a:spPr>
      <a:bodyPr rot="10800000" vert="eaVert" lIns="91434" tIns="45718" rIns="91434" bIns="45718" anchor="b"/>
      <a:lstStyle>
        <a:defPPr algn="l">
          <a:defRPr sz="2300" b="1" i="1" dirty="0">
            <a:effectLst>
              <a:outerShdw blurRad="38100" dist="38100" dir="2700000" algn="tl">
                <a:srgbClr val="C0C0C0"/>
              </a:outerShdw>
            </a:effectLst>
            <a:latin typeface="Arial" charset="0"/>
          </a:defRPr>
        </a:defPPr>
      </a:lstStyle>
    </a:spDef>
  </a:objectDefaults>
  <a:extraClrSchemeLst/>
</a:theme>
</file>

<file path=ppt/theme/theme3.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3">
      <a:majorFont>
        <a:latin typeface="BIZ UDPゴシック"/>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a:spPr>
      <a:bodyPr rot="10800000" vert="eaVert" lIns="91434" tIns="45718" rIns="91434" bIns="45718" anchor="b"/>
      <a:lstStyle>
        <a:defPPr algn="l">
          <a:defRPr sz="2300" b="1" i="1" dirty="0">
            <a:effectLst>
              <a:outerShdw blurRad="38100" dist="38100" dir="2700000" algn="tl">
                <a:srgbClr val="C0C0C0"/>
              </a:outerShdw>
            </a:effectLst>
            <a:latin typeface="Arial" charset="0"/>
          </a:defRPr>
        </a:defPPr>
      </a:lstStyle>
    </a:spDef>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Calibri"/>
        <a:ea typeface="BIZ UDP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28571</TotalTime>
  <Words>3325</Words>
  <Application>Microsoft Office PowerPoint</Application>
  <PresentationFormat>ユーザー設定</PresentationFormat>
  <Paragraphs>419</Paragraphs>
  <Slides>22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22</vt:i4>
      </vt:variant>
    </vt:vector>
  </HeadingPairs>
  <TitlesOfParts>
    <vt:vector size="33" baseType="lpstr">
      <vt:lpstr>BIZ UDPゴシック</vt:lpstr>
      <vt:lpstr>Hiragino Kaku Gothic Pro</vt:lpstr>
      <vt:lpstr>メイリオ</vt:lpstr>
      <vt:lpstr>游ゴシック Light</vt:lpstr>
      <vt:lpstr>Arial</vt:lpstr>
      <vt:lpstr>Calibri</vt:lpstr>
      <vt:lpstr>Verdana</vt:lpstr>
      <vt:lpstr>3_Office ​​テーマ</vt:lpstr>
      <vt:lpstr>2_Office ​​テーマ</vt:lpstr>
      <vt:lpstr>4_Office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キャップクラウド株式会社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キャップクラウド</dc:creator>
  <cp:lastModifiedBy>彦田勝弘</cp:lastModifiedBy>
  <cp:revision>1094</cp:revision>
  <cp:lastPrinted>2019-11-18T03:17:11Z</cp:lastPrinted>
  <dcterms:created xsi:type="dcterms:W3CDTF">2008-07-03T01:29:26Z</dcterms:created>
  <dcterms:modified xsi:type="dcterms:W3CDTF">2026-04-07T08:19:17Z</dcterms:modified>
</cp:coreProperties>
</file>